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1" r:id="rId2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1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3EEE6-B7DE-49FE-9D29-FA773572EC48}" type="datetimeFigureOut">
              <a:rPr lang="en-GB" smtClean="0"/>
              <a:pPr/>
              <a:t>25/12/2023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CE283-C32A-41F9-BFA8-1837F15709A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303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E6C8C-3F64-887F-4A1A-174CC0248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A67688-98C0-CC56-63A9-E347F7764E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892BF-D7CB-36C6-6B56-B556D3A03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37092-AA0C-472F-BD61-420696595794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B8BE6C-F283-A2B3-5758-C9E363EE3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471CF-5D55-DF08-CCF8-5D425E74D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79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A1D76-2F2B-E834-EF31-F69FC2C9D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0E625B-760A-FA28-9621-727868ABE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941A6E-20EF-CFEF-DFC3-2DE57C86C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3E7AD4-8F8C-47AA-AE6A-52E4DEE9389D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CC82A-63DF-0C05-67AD-42A8A8BFB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F5D4C-D2F0-B6E3-97FC-FEEFE3E44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240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2B95C0-E501-F42F-4200-B449BA287E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9B305-75DD-DBA5-324C-A3668E261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B6812-9E3D-3323-EA7B-F6AC108EF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55BF6-9E94-43AA-B5F8-D0CAC5861851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174B2C-495A-2251-D0A2-9FB7BE53C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F9F8D-1047-BCD2-7912-28B6CC34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0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23F37-DB2F-A036-FAC3-475490826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A4DE0-4BE6-38F3-8F3B-061C4E97A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BAA0A4-B793-6781-A1D2-F789228CD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E3964-4F0C-4E37-8A18-4C9D2F802976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BF60C-65E8-357A-E5D5-E86253AEA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A8606-26E0-E220-E6DC-484A5CD6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49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679CB-C158-5761-EFE6-2BD88A831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A0B1E-2EF3-E14F-C8E0-AF0060071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0F9B6-B4C9-5E49-8845-70781713E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8A1EA-3416-4ACD-BE07-608794BAEBC3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75EA6-EF8C-307D-5B2F-CD72D59B1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1A978-C715-756B-1A02-7EC440C42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619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682B3-CF3C-150E-3166-694754779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6A3DE-C513-80A6-109C-7D59C4148A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44E0F-58D9-DC33-E144-AB8B01D7C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946783-9623-F066-A2B0-FBE03D9F0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2F3D9-6843-42AF-9464-D921AA86C48D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49A553-08E9-0E4C-5BB3-76FE0F006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2B49E-1A74-EA52-6CB1-CD63C4182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5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108E0-8F75-660A-7D6B-CCA2B52F2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00789A-6594-A743-6219-DEC1BCB91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1438C-4128-A241-51D3-2C3B0D9019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0A0598-2A68-DADA-9BB2-1EB80066D9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F02944-647C-B9D0-228E-AA00BB69B5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E06B88-9E32-C376-823F-B32C183CB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F5AE2-C482-4B00-9C6A-EAD2C28FDA02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3ACB0B7-85A4-BB2F-F868-079C3B11C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B9CF9D-9FF2-1E0B-4969-AB1810833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315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CFA75-D7F6-078B-B1E2-3B46EE2F2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0C85CC-22E7-F4CB-31A6-0A9DD8241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306EE-C6D6-402D-8A47-888E5AFBF74E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8AB3A6-9465-DC5E-13A0-52F39568A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5499F-87FF-7FA4-2578-8672D860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513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9BFB47-B98D-B422-8E1F-2BE48E7FE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4A7D6-6C6C-4F2B-82CD-5254905283D7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8FEAAF-F05C-CB06-A95A-97AB9016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9968C8-C7AB-F1AB-56CA-F8F42F70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440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EA9C6-6CC9-1C92-3E87-0CF5A1441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4EAC6-66FF-3FB9-4ED8-E180F9317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239E1-EC72-E18D-8081-211685E94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21D99A-1584-F8FB-9F8A-59D774AA7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E0A42-6AD7-495D-A321-166C3F87B6E0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F6F5D-161C-6F13-7257-096F1A573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9E9FC-2F9E-040D-1A17-B6D6B23C5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0254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8278D-F48E-44E3-5211-23EE6A13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BDBF40-B1BC-217E-09B8-E5ABEBF6B9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822E23-A960-0692-D96E-4EEFA1619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8AAD57-53CC-0B07-F136-6AE241883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2283C-4C8D-410A-BF82-85C6DC2578C2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1D476-EBAB-D4A2-9D54-6050B9FBD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2617F0-AA6C-0175-ADE8-63BF8D431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702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5B5D07-D742-2542-280F-65B2DDE7F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E8889-8AF4-7E3B-8AD6-0B07DC380B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2E243-8A00-0725-829C-40FE638B1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82056-A175-4072-B57A-B64A3BC9F663}" type="datetime1">
              <a:rPr lang="en-GB" smtClean="0"/>
              <a:pPr/>
              <a:t>25/12/2023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16C16-967A-DC99-614F-8A35CDE06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DF4FF-9DF8-71F0-4386-1A2748129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C444E3-E112-4DBF-913B-0F8BDA4E36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6021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765B0-CF01-768C-5989-4262A4C59C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/>
              <a:t>Chapitre</a:t>
            </a:r>
            <a:r>
              <a:rPr lang="en-GB" dirty="0"/>
              <a:t> 4: Les exceptions en Java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285A21-EFF0-60FB-81C2-036CDA654B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Master pro M1</a:t>
            </a:r>
          </a:p>
          <a:p>
            <a:r>
              <a:rPr lang="en-GB" dirty="0"/>
              <a:t>Pr. Laid KAHOUL </a:t>
            </a:r>
          </a:p>
          <a:p>
            <a:r>
              <a:rPr lang="en-GB" dirty="0"/>
              <a:t>2023-2024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3EF3F-B4F8-4D19-F041-3C0B82E76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1770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ED3D3-13E4-6134-F9BD-E5CDFE5C3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finally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A4DA9-B19F-79E2-9494-A31B95756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744" y="1441577"/>
            <a:ext cx="10515600" cy="4351338"/>
          </a:xfrm>
        </p:spPr>
        <p:txBody>
          <a:bodyPr/>
          <a:lstStyle/>
          <a:p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finally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définit un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bloc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qui sera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toujours exécuté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qu'une exception soit levée ou non. 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Ce bloc est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facultatif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Il est aussi exécuté si dans le bloc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il y a une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instruction </a:t>
            </a:r>
            <a:r>
              <a:rPr lang="fr-FR" b="1" i="1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break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ou </a:t>
            </a:r>
            <a:r>
              <a:rPr lang="fr-FR" b="1" i="1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continue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1F8E4F-B784-8B0C-DB98-3133D57FF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33761BE-26C8-BDF9-A286-E759C10B6D6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9936" y="3758185"/>
            <a:ext cx="5099303" cy="296329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571E32B-CCE1-D46D-EC83-6C799A04919B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16752" y="4651883"/>
            <a:ext cx="5486400" cy="1076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31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339D-3993-A631-1662-01BB717FE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La classe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98CF51-CAC4-FF64-5489-CBC3110F3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descend directement de la classe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Object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classe de base pour le traitement des erreurs.</a:t>
            </a:r>
          </a:p>
          <a:p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La classe </a:t>
            </a:r>
            <a:r>
              <a:rPr lang="fr-FR" b="1" dirty="0">
                <a:solidFill>
                  <a:srgbClr val="000000"/>
                </a:solidFill>
                <a:latin typeface="Segoe UI" panose="020B0502040204020203" pitchFamily="34" charset="0"/>
              </a:rPr>
              <a:t>Exception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et ses dérivées sont des dérivées de </a:t>
            </a:r>
            <a:r>
              <a:rPr lang="fr-FR" b="1" dirty="0" err="1">
                <a:solidFill>
                  <a:srgbClr val="000000"/>
                </a:solidFill>
                <a:latin typeface="Segoe UI" panose="020B0502040204020203" pitchFamily="34" charset="0"/>
              </a:rPr>
              <a:t>Throwable</a:t>
            </a:r>
            <a:endParaRPr lang="en-GB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A2890-89D9-E5AE-5BAC-0BEA0FD3C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D0E1077-85FF-7162-A8FC-0CF0CD19094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86262" y="3538538"/>
            <a:ext cx="3733610" cy="288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2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A339D-3993-A631-1662-01BB717FE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La classe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DA2890-89D9-E5AE-5BAC-0BEA0FD3C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7432DF-6C62-176C-4ED5-B82B1840AEA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083" y="2262187"/>
            <a:ext cx="11150918" cy="233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2906A-997B-C880-6067-0B651C80A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Exemple</a:t>
            </a:r>
            <a:r>
              <a:rPr lang="en-GB" dirty="0"/>
              <a:t>: </a:t>
            </a:r>
            <a:r>
              <a:rPr lang="en-GB" dirty="0" err="1"/>
              <a:t>méthodes</a:t>
            </a:r>
            <a:r>
              <a:rPr lang="en-GB" dirty="0"/>
              <a:t> </a:t>
            </a:r>
            <a:r>
              <a:rPr lang="en-GB" dirty="0" err="1"/>
              <a:t>héritées</a:t>
            </a:r>
            <a:r>
              <a:rPr lang="en-GB" dirty="0"/>
              <a:t> de Throwable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DA49E-96AF-AD1D-A0B6-543A0996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D3B2B8-017A-87D5-70B8-95445164BAE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1685" y="1576006"/>
            <a:ext cx="5457811" cy="37183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3479703-8587-ED36-C11C-B2021BC61F1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02506" y="3296920"/>
            <a:ext cx="5457812" cy="2378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2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04D04-96DA-CEE0-6C2E-03C90516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classes Exception,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RunTimeException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et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Error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43F59-F84E-F6B9-6F6E-46BAB710BD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57744" cy="4351338"/>
          </a:xfrm>
        </p:spPr>
        <p:txBody>
          <a:bodyPr>
            <a:normAutofit fontScale="85000" lnSpcReduction="20000"/>
          </a:bodyPr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trois classes descendent de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: en fait, toutes les exceptions dérivent de la classe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pPr algn="just"/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Error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représente une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erreur grave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intervenue dans la machine virtuelle Java ou dans un sous système Java. L'application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Java s'arrête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instantanément dès l'apparition d'une exception de la classe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Error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pPr algn="just"/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/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La classe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représente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erreurs moins graves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</a:t>
            </a:r>
          </a:p>
          <a:p>
            <a:pPr algn="just"/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just"/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Les exceptions héritant de la classe </a:t>
            </a:r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RuntimeException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n'ont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pas besoin d'être détectées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impérativement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par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des blocs </a:t>
            </a:r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/catch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pPr algn="just"/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9179B-8B18-9861-2E23-8AD072A3B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9C95F31-6C12-2ABB-3603-E81E10D6E15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820912" y="2330165"/>
            <a:ext cx="3294888" cy="2624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185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E713A-991F-1EB3-CBBA-F7E2FD8E9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Les exceptions personnalisées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FAFEB-D58E-48F4-E815-6670D9E04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En cas de nécessité, on peut créer nos propres exceptions (une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nouvelle classe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). </a:t>
            </a:r>
          </a:p>
          <a:p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Elles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descendent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des classes </a:t>
            </a:r>
            <a:r>
              <a:rPr lang="fr-FR" b="1" i="1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ou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RunTimeException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mais pas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de la classe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Error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</a:t>
            </a:r>
          </a:p>
          <a:p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Il est préférable (par convention)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d'inclure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le mot «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» dans le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nom de la nouvelle classe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80F1E8-820E-D27B-E321-67F922DD6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902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EBDE8-67A2-643B-ED38-9E7018A5F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Exemple</a:t>
            </a:r>
            <a:r>
              <a:rPr lang="en-GB" dirty="0"/>
              <a:t>: Exception </a:t>
            </a:r>
            <a:r>
              <a:rPr lang="en-GB" dirty="0" err="1"/>
              <a:t>personalisée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8C912C-85AE-C7FB-330B-4B1EDA75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16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A4C3D2F-E602-5982-1B06-831472D607E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079" y="2290953"/>
            <a:ext cx="4572355" cy="20615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4417604-BC30-6714-B293-BDD99FBF22C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95875" y="1690688"/>
            <a:ext cx="6841046" cy="4390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465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6D706-E273-A116-48E1-C539776E8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Personaliser les exception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3DA57-3399-896C-F206-7D1E8190F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Les méthodes pouvant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lever des exceptions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doivent inclure une clause </a:t>
            </a:r>
            <a:r>
              <a:rPr lang="fr-FR" b="1" i="1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throws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nom_exception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dans leur en-tête.</a:t>
            </a:r>
          </a:p>
          <a:p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préciser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au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compilateur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que cette méthode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pourra lever cette 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et que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toute méthode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qui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l'appelle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devra prendre en compte cette exception (</a:t>
            </a:r>
            <a:r>
              <a:rPr lang="fr-FR" b="1" i="0" u="sng" dirty="0">
                <a:solidFill>
                  <a:srgbClr val="00B0F0"/>
                </a:solidFill>
                <a:effectLst/>
                <a:latin typeface="Segoe UI" panose="020B0502040204020203" pitchFamily="34" charset="0"/>
              </a:rPr>
              <a:t>traitement ou propagation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).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28C56A-D38C-FEAB-EBE6-DD5F8046D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17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CDE1984-C177-E6FE-A1CE-3FDF7C7AF9D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69217" y="2676525"/>
            <a:ext cx="6946583" cy="113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472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9CD54-9BA5-DB82-C667-4C2F77CEF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Lever </a:t>
            </a:r>
            <a:r>
              <a:rPr lang="en-GB" dirty="0" err="1"/>
              <a:t>ou</a:t>
            </a:r>
            <a:r>
              <a:rPr lang="en-GB" dirty="0"/>
              <a:t> </a:t>
            </a:r>
            <a:r>
              <a:rPr lang="en-GB" dirty="0" err="1"/>
              <a:t>propager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85088-A508-E9D0-3236-C225AA538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18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DCC536C-DEF2-F3CB-C083-38E91BE63B8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731198"/>
            <a:ext cx="5788152" cy="362515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1A5BED9-A37B-4878-5AFC-85BF60F4D3A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940295" y="3084958"/>
            <a:ext cx="5877497" cy="31329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F94E3A-6330-E1C7-44D3-E9DD8284515E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35617" y="1251299"/>
            <a:ext cx="6946583" cy="11365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FC3B1D2-560A-09B1-0A1B-9A8930D5B657}"/>
              </a:ext>
            </a:extLst>
          </p:cNvPr>
          <p:cNvCxnSpPr>
            <a:cxnSpLocks/>
          </p:cNvCxnSpPr>
          <p:nvPr/>
        </p:nvCxnSpPr>
        <p:spPr>
          <a:xfrm flipH="1">
            <a:off x="838200" y="1243108"/>
            <a:ext cx="3351276" cy="24785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795F845-856C-3055-7F3A-37A7633AA16F}"/>
              </a:ext>
            </a:extLst>
          </p:cNvPr>
          <p:cNvCxnSpPr>
            <a:cxnSpLocks/>
          </p:cNvCxnSpPr>
          <p:nvPr/>
        </p:nvCxnSpPr>
        <p:spPr>
          <a:xfrm flipH="1">
            <a:off x="838200" y="1251299"/>
            <a:ext cx="3351276" cy="380533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3385045-14FD-03BA-3F8B-660A2E456D29}"/>
              </a:ext>
            </a:extLst>
          </p:cNvPr>
          <p:cNvCxnSpPr/>
          <p:nvPr/>
        </p:nvCxnSpPr>
        <p:spPr>
          <a:xfrm>
            <a:off x="7077456" y="1243108"/>
            <a:ext cx="2904744" cy="191085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441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F2F6A-36EE-5720-DA10-19E875E08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Exception non </a:t>
            </a:r>
            <a:r>
              <a:rPr lang="en-GB" dirty="0" err="1"/>
              <a:t>levé</a:t>
            </a:r>
            <a:r>
              <a:rPr lang="en-GB" dirty="0"/>
              <a:t> et non </a:t>
            </a:r>
            <a:r>
              <a:rPr lang="en-GB" dirty="0" err="1"/>
              <a:t>propagé</a:t>
            </a:r>
            <a:r>
              <a:rPr lang="en-GB" dirty="0"/>
              <a:t> !!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E7F06-A51C-D31C-7400-F7F3C786A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Si la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méthode appelante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traite pas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l'erreur ou ne la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propage pas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le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compilateur génère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l'exception:</a:t>
            </a:r>
          </a:p>
          <a:p>
            <a:pPr marL="0" indent="0" algn="ctr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nom_exception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must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caught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</a:p>
          <a:p>
            <a:pPr marL="0" indent="0" algn="ctr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Or</a:t>
            </a:r>
          </a:p>
          <a:p>
            <a:pPr marL="0" indent="0" algn="ctr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it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must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declared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in the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clause of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this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method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72448-7D91-22FE-A5FF-E6A1543F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026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3B328-8F75-B0B4-649F-6A9C0187A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E9039-1AA9-C65E-D143-522E66EF9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Un mécanisme de gestion des erreurs intégré au langage Java.</a:t>
            </a:r>
          </a:p>
          <a:p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Ce mécanisme =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  </a:t>
            </a:r>
            <a:r>
              <a:rPr lang="fr-FR" b="1" u="sng" dirty="0">
                <a:solidFill>
                  <a:srgbClr val="000000"/>
                </a:solidFill>
                <a:latin typeface="Segoe UI" panose="020B0502040204020203" pitchFamily="34" charset="0"/>
              </a:rPr>
              <a:t>Objet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de la classe </a:t>
            </a:r>
            <a:r>
              <a:rPr lang="fr-FR" b="1" dirty="0">
                <a:solidFill>
                  <a:srgbClr val="FF0000"/>
                </a:solidFill>
                <a:latin typeface="Segoe UI" panose="020B0502040204020203" pitchFamily="34" charset="0"/>
              </a:rPr>
              <a:t>Exception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+ 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 mots clé de </a:t>
            </a:r>
            <a:r>
              <a:rPr lang="fr-FR" b="1" u="sng" dirty="0">
                <a:solidFill>
                  <a:srgbClr val="000000"/>
                </a:solidFill>
                <a:latin typeface="Segoe UI" panose="020B0502040204020203" pitchFamily="34" charset="0"/>
              </a:rPr>
              <a:t>détection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et de </a:t>
            </a:r>
            <a:r>
              <a:rPr lang="fr-FR" b="1" u="sng" dirty="0">
                <a:solidFill>
                  <a:srgbClr val="000000"/>
                </a:solidFill>
                <a:latin typeface="Segoe UI" panose="020B0502040204020203" pitchFamily="34" charset="0"/>
              </a:rPr>
              <a:t>traitement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fr-FR" b="1" dirty="0" err="1">
                <a:solidFill>
                  <a:srgbClr val="FF0000"/>
                </a:solidFill>
                <a:latin typeface="Segoe UI" panose="020B0502040204020203" pitchFamily="34" charset="0"/>
              </a:rPr>
              <a:t>try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, </a:t>
            </a:r>
            <a:r>
              <a:rPr lang="fr-FR" b="1" dirty="0">
                <a:solidFill>
                  <a:srgbClr val="FF0000"/>
                </a:solidFill>
                <a:latin typeface="Segoe UI" panose="020B0502040204020203" pitchFamily="34" charset="0"/>
              </a:rPr>
              <a:t>catch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, </a:t>
            </a:r>
            <a:r>
              <a:rPr lang="fr-FR" b="1" dirty="0" err="1">
                <a:solidFill>
                  <a:srgbClr val="FF0000"/>
                </a:solidFill>
                <a:latin typeface="Segoe UI" panose="020B0502040204020203" pitchFamily="34" charset="0"/>
              </a:rPr>
              <a:t>finally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) 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+</a:t>
            </a:r>
          </a:p>
          <a:p>
            <a:pPr marL="0" indent="0" algn="ctr">
              <a:buNone/>
            </a:pP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mot clés pour </a:t>
            </a:r>
            <a:r>
              <a:rPr lang="fr-FR" b="1" u="sng" dirty="0">
                <a:solidFill>
                  <a:srgbClr val="000000"/>
                </a:solidFill>
                <a:latin typeface="Segoe UI" panose="020B0502040204020203" pitchFamily="34" charset="0"/>
              </a:rPr>
              <a:t>lever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et </a:t>
            </a:r>
            <a:r>
              <a:rPr lang="fr-FR" b="1" u="sng" dirty="0">
                <a:solidFill>
                  <a:srgbClr val="000000"/>
                </a:solidFill>
                <a:latin typeface="Segoe UI" panose="020B0502040204020203" pitchFamily="34" charset="0"/>
              </a:rPr>
              <a:t>propager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fr-FR" b="1" dirty="0" err="1">
                <a:solidFill>
                  <a:srgbClr val="FF0000"/>
                </a:solidFill>
                <a:latin typeface="Segoe UI" panose="020B0502040204020203" pitchFamily="34" charset="0"/>
              </a:rPr>
              <a:t>throw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, </a:t>
            </a:r>
            <a:r>
              <a:rPr lang="fr-FR" b="1" dirty="0" err="1">
                <a:solidFill>
                  <a:srgbClr val="FF0000"/>
                </a:solidFill>
                <a:latin typeface="Segoe UI" panose="020B0502040204020203" pitchFamily="34" charset="0"/>
              </a:rPr>
              <a:t>throws</a:t>
            </a: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)</a:t>
            </a:r>
          </a:p>
          <a:p>
            <a:pPr marL="0" indent="0" algn="ctr">
              <a:buNone/>
            </a:pPr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Occurrence de 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l’excpetion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=&gt;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objet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créé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=&gt;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objet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est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propagé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 à travers la pile 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d’execution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appels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) 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jusqu’à</a:t>
            </a:r>
            <a:r>
              <a:rPr lang="en-GB" dirty="0">
                <a:solidFill>
                  <a:srgbClr val="000000"/>
                </a:solidFill>
                <a:latin typeface="Segoe UI" panose="020B0502040204020203" pitchFamily="34" charset="0"/>
              </a:rPr>
              <a:t> son </a:t>
            </a:r>
            <a:r>
              <a:rPr lang="en-GB" dirty="0" err="1">
                <a:solidFill>
                  <a:srgbClr val="000000"/>
                </a:solidFill>
                <a:latin typeface="Segoe UI" panose="020B0502040204020203" pitchFamily="34" charset="0"/>
              </a:rPr>
              <a:t>traitement</a:t>
            </a:r>
            <a:endParaRPr lang="en-GB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2C7331-2413-B9FF-058E-375A37F87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677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236A1-31C3-25F9-B817-5FB5E502A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Exceptions </a:t>
            </a:r>
            <a:r>
              <a:rPr lang="en-GB" dirty="0" err="1"/>
              <a:t>contrôlées</a:t>
            </a:r>
            <a:r>
              <a:rPr lang="en-GB" dirty="0"/>
              <a:t> et non </a:t>
            </a:r>
            <a:r>
              <a:rPr lang="en-GB" dirty="0" err="1"/>
              <a:t>contrôlées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31572-D441-33D6-8D23-7625B1985B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Java oblige à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déclarer les exceptions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dans l'en-tête de la méthode pour les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contrôlées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(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checked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). </a:t>
            </a:r>
          </a:p>
          <a:p>
            <a:pPr algn="just"/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/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exceptions non contrôlées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(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unchecked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) peuvent être capturées mais n'ont pas à être déclarées. </a:t>
            </a:r>
          </a:p>
          <a:p>
            <a:pPr algn="just"/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algn="just"/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et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erreurs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qui héritent de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RunTimeException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et de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Error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sont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non contrôlées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Toutes les autres exceptions sont contrôlées.</a:t>
            </a:r>
          </a:p>
          <a:p>
            <a:pPr algn="just"/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03DD44-60E0-1F06-5C93-FAF273A0C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773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665D7-DA2E-BC53-5DF3-8253EB1E0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Les exceptions chaînées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11D836-B045-8139-3BD0-A77C825FE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Durant le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traitement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d'une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une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autre exception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est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levée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</a:t>
            </a:r>
          </a:p>
          <a:p>
            <a:pPr algn="just"/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Pour ne pas perdre la trace de l'exception d'origine,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Java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propose le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chaînage d'exceptions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pour conserver l'empilement des exceptions levées durant les traitements.</a:t>
            </a:r>
          </a:p>
          <a:p>
            <a:pPr algn="just"/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Il y a deux façons de chaîner deux exceptions :</a:t>
            </a:r>
          </a:p>
          <a:p>
            <a:pPr marL="0" indent="0" algn="just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1)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surcharge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du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constructeur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de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qui attend un objet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en paramètre</a:t>
            </a:r>
          </a:p>
          <a:p>
            <a:pPr marL="0" indent="0" algn="just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2) Utiliser la méthode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initCause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()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d'une instance de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endParaRPr lang="fr-FR" b="1" i="1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DAC58-67D4-44F7-CACA-9FD2E5D6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08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610D6-6B46-98E2-E134-6B5FC179E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surcharge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du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constructeur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de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F3D935-DCD4-8745-BF8B-580EE392C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?????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D470C3-1F53-7803-B2FB-76204C141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064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55CD0-3035-E840-9316-0C45A4CAA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Utiliser la méthode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initCause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()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d'une instance de </a:t>
            </a:r>
            <a:r>
              <a:rPr lang="fr-FR" b="1" i="1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Throwable</a:t>
            </a:r>
            <a:br>
              <a:rPr lang="fr-FR" b="1" i="1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A688D-1ED6-5DEA-B30C-EF8FE0F83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?????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5E840-D5DF-104A-8BC4-B2AD8A5D2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529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02548-EA5C-AC9E-C601-68757250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L'utilisation des exceptions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857B0-86E6-272E-43FF-99057646A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préférable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d'utiliser les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exceptions fournies par Java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lorsqu'une de ces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exceptions répond au besoin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plutôt que de définir sa propre exception.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Il existe trois types d'exceptions:</a:t>
            </a:r>
          </a:p>
          <a:p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Error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 : concernent des problèmes liés à l'environnement. Elles héritent de la classe </a:t>
            </a:r>
            <a:r>
              <a:rPr lang="fr-FR" b="1" i="1" dirty="0" err="1">
                <a:solidFill>
                  <a:srgbClr val="00B0F0"/>
                </a:solidFill>
                <a:effectLst/>
                <a:latin typeface="Segoe UI" panose="020B0502040204020203" pitchFamily="34" charset="0"/>
              </a:rPr>
              <a:t>Error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(exemple : </a:t>
            </a:r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OutOfMemoryError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RuntimeException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 : des erreurs de programmation qui peuvent survenir à de nombreux endroits dans le code (exemple : </a:t>
            </a:r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NullPointerException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). Elles héritent de la classe </a:t>
            </a:r>
            <a:r>
              <a:rPr lang="fr-FR" b="1" i="1" dirty="0" err="1">
                <a:solidFill>
                  <a:srgbClr val="00B0F0"/>
                </a:solidFill>
                <a:latin typeface="Segoe UI" panose="020B0502040204020203" pitchFamily="34" charset="0"/>
              </a:rPr>
              <a:t>RuntimeException</a:t>
            </a:r>
            <a:endParaRPr lang="fr-FR" b="1" i="1" dirty="0">
              <a:solidFill>
                <a:srgbClr val="00B0F0"/>
              </a:solidFill>
              <a:latin typeface="Segoe UI" panose="020B0502040204020203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fr-FR" b="1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Checked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exception 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: ces exceptions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doivent être traitées ou propagées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Toutes les exceptions qui n'appartiennent pas aux catégories précédentes sont de ce type.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7C730-4CF8-54B4-B848-8B5E78D11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240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1F371-7F0F-64BA-DF7B-3FDA6B8A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L'instruction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try-with-resources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6D57D-E353-3D54-2AC8-7301FB0D9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Ressources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comme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fichiers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flux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connexions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... </a:t>
            </a:r>
            <a:r>
              <a:rPr lang="fr-FR" b="0" i="0" u="sng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doivent être fermées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explicitement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par le développeur pour libérer les ressources sous-jacentes qu'elles utilisent.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Généralement cela est fait en utilisant un bloc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 /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finally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pour garantir leur fermeture dans la quasi-totalité des cas.</a:t>
            </a:r>
          </a:p>
          <a:p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risque potentiel d'oubli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fermeture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qui entraine généralement une fuite de ressources.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92093-5FDD-B9A9-4E9B-5767D0BE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239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1F371-7F0F-64BA-DF7B-3FDA6B8AC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L'instruction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try-with-resources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6D57D-E353-3D54-2AC8-7301FB0D9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Ressources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comme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fichiers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flux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connexions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... </a:t>
            </a:r>
            <a:r>
              <a:rPr lang="fr-FR" b="0" i="0" u="sng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doivent être fermées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explicitement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par le développeur pour libérer les ressources sous-jacentes qu'elles utilisent.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Généralement cela est fait en utilisant un bloc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 /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finally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pour garantir leur fermeture dans la quasi-totalité des cas.</a:t>
            </a:r>
          </a:p>
          <a:p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risque potentiel d'oubli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fermeture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qui entraine généralement une fuite de ressources.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92093-5FDD-B9A9-4E9B-5767D0BE9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74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7B0E4-582D-B280-385B-6F746192AF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L'instruction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try-with-resources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3D17C-363B-059A-01C4-DCF1D72F60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permet de définir une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ressource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qui sera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automatiquement fermée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à la fin de l'exécution du bloc de code de l'instruction.</a:t>
            </a:r>
          </a:p>
          <a:p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mécanisme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est aussi désigné par l'acronyme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ARM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(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Automatic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Ressource Management).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BCA3F3-8B71-E032-E13E-569C56231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3126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BB96E-37AE-540B-A20A-C9A1A8A50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Exemple</a:t>
            </a:r>
            <a:r>
              <a:rPr lang="en-GB" dirty="0"/>
              <a:t>: exception levée </a:t>
            </a:r>
            <a:r>
              <a:rPr lang="en-GB" dirty="0" err="1"/>
              <a:t>mais</a:t>
            </a:r>
            <a:r>
              <a:rPr lang="en-GB" dirty="0"/>
              <a:t> non </a:t>
            </a:r>
            <a:r>
              <a:rPr lang="en-GB" dirty="0" err="1"/>
              <a:t>traitée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859F2-B9C2-E09E-2498-C01056FCA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Exception levée </a:t>
            </a:r>
            <a:r>
              <a:rPr lang="en-GB" dirty="0" err="1"/>
              <a:t>mais</a:t>
            </a:r>
            <a:r>
              <a:rPr lang="en-GB" dirty="0"/>
              <a:t> non </a:t>
            </a:r>
            <a:r>
              <a:rPr lang="en-GB" dirty="0" err="1"/>
              <a:t>traité</a:t>
            </a: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2DDB6B-F643-9A7A-ECDA-B0BBEDAB7A9B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0939" y="2445829"/>
            <a:ext cx="7009829" cy="284854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139132-F7C4-3504-92FF-E18A1F6CCB52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0549" y="5294376"/>
            <a:ext cx="7477125" cy="1145541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44910F2-5089-3250-F314-C317AD14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54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0154A-2D9F-2DA6-FA36-A94421A2B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Traiter</a:t>
            </a:r>
            <a:r>
              <a:rPr lang="en-GB" dirty="0"/>
              <a:t> les </a:t>
            </a:r>
            <a:r>
              <a:rPr lang="en-GB" dirty="0" err="1"/>
              <a:t>excpetions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6F7E-D561-2F39-C10B-45D84349F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Si dans un bloc de code on fait appel à une méthode qui peut potentiellement générer une exception, 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=&gt;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ssayer de la récupérer avec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/catch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</a:t>
            </a: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Ou </a:t>
            </a:r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Ajouter le mot clé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throws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dans la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déclaration du bloc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Sinon: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il y a une </a:t>
            </a:r>
            <a:r>
              <a:rPr lang="fr-FR" b="1" i="0" u="sng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erreur à la compilation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</a:t>
            </a:r>
          </a:p>
          <a:p>
            <a:pPr marL="0" indent="0">
              <a:buNone/>
            </a:pPr>
            <a:endParaRPr lang="fr-FR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0" indent="0">
              <a:buNone/>
            </a:pPr>
            <a:r>
              <a:rPr lang="fr-FR" dirty="0">
                <a:solidFill>
                  <a:srgbClr val="000000"/>
                </a:solidFill>
                <a:latin typeface="Segoe UI" panose="020B0502040204020203" pitchFamily="34" charset="0"/>
              </a:rPr>
              <a:t>RQ: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Throws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permet de déléguer la responsabilité des erreurs à la méthode appelante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90BDB8-EA82-18BC-8F52-D95758A50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908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DF0EA-8195-F8E6-5D3D-C3DB077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Exemple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37D2E55-A36B-C537-6265-80AC7491CFC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399" y="1690688"/>
            <a:ext cx="8482395" cy="40608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5E4868-8064-1C92-B996-8E9B5AFF19A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7088" y="4824540"/>
            <a:ext cx="5826974" cy="20334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A915298-5636-E68A-51E4-DB52FEE2191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10264" y="301625"/>
            <a:ext cx="7781736" cy="1609597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60827F1-C305-75D9-BCE7-8E8500E0F0D9}"/>
              </a:ext>
            </a:extLst>
          </p:cNvPr>
          <p:cNvCxnSpPr>
            <a:cxnSpLocks/>
          </p:cNvCxnSpPr>
          <p:nvPr/>
        </p:nvCxnSpPr>
        <p:spPr>
          <a:xfrm flipV="1">
            <a:off x="8039413" y="565245"/>
            <a:ext cx="1062324" cy="5202936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7C92708A-AA72-28CF-D24D-BE68ADDACAB3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90005" y="2189449"/>
            <a:ext cx="5231127" cy="152866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AFAC6A6-7430-7719-CA71-795260CB9420}"/>
              </a:ext>
            </a:extLst>
          </p:cNvPr>
          <p:cNvCxnSpPr>
            <a:cxnSpLocks/>
          </p:cNvCxnSpPr>
          <p:nvPr/>
        </p:nvCxnSpPr>
        <p:spPr>
          <a:xfrm flipH="1" flipV="1">
            <a:off x="7168896" y="3429000"/>
            <a:ext cx="685800" cy="27523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69A5BD89-E518-C49C-4FE7-54E18D502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30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F26AE-9B8A-EF13-7A7E-43201972E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Les mots clés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catch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et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finally</a:t>
            </a:r>
            <a:b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90F17-929B-CDAB-E395-3A2C7043A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rassemble les appels de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méthodes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susceptibles de produire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erreurs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ou des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est suivie d'instructions entre des accolades.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Si un événement indésirable </a:t>
            </a: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survient dans le bloc </a:t>
            </a:r>
            <a:r>
              <a:rPr lang="fr-FR" b="0" i="0" dirty="0" err="1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, </a:t>
            </a: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la partie éventuellement non </a:t>
            </a: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exécutée de ce bloc est </a:t>
            </a: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abandonnée et le premier </a:t>
            </a:r>
          </a:p>
          <a:p>
            <a:pPr marL="0" indent="0">
              <a:buNone/>
            </a:pP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bloc 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catch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est traité. 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3550AA-AD88-DE7F-4F2C-DF216337A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AF751B-0210-8DDA-37A6-F5B542ED2B6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67425" y="3336925"/>
            <a:ext cx="5286375" cy="302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61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93193-406F-EEA6-2071-47F333A59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A6C43-1DF6-76C4-D530-CBE47B2A5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Si le bloc 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catch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 est vide (aucune instruction entre les accolades) alors l'exception capturée est ignorée 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Une telle utilisation de l'instruction </a:t>
            </a:r>
            <a:r>
              <a:rPr lang="fr-FR" b="1" i="0" dirty="0" err="1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try</a:t>
            </a:r>
            <a:r>
              <a:rPr lang="fr-FR" b="1" i="0" dirty="0">
                <a:solidFill>
                  <a:srgbClr val="FF0000"/>
                </a:solidFill>
                <a:effectLst/>
                <a:latin typeface="Segoe UI" panose="020B0502040204020203" pitchFamily="34" charset="0"/>
              </a:rPr>
              <a:t>/catch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n'est pas une bonne pratique </a:t>
            </a:r>
          </a:p>
          <a:p>
            <a:endParaRPr lang="fr-FR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il est préférable de toujours apporter un traitement adapté lors de la capture d'une exception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E060D-33E8-2E08-1B6E-B3F7BBFE0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09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478A4-BEA1-4122-3A0D-DA9731A46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catch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C5C97-20AC-E3B2-77CF-B78C47E1A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S'il y a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plusieurs types d'erreurs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et d'exceptions à intercepter, il faut définir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autant de blocs catch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que de types d'événements. 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Par type d'exception, il faut comprendre « qui est du type de la classe de l'exception ou d'une de ses sous-classes ». 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Ainsi dans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l'ordre séquentiel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des clauses catch, un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type d'exception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ne doit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pas venir après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un type d'une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exception d'une super-classe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Il faut faire attention à l'ordre des clauses catch pour traiter en premier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les exceptions les plus précises 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(sous-classes) </a:t>
            </a:r>
            <a:r>
              <a:rPr lang="fr-FR" b="1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avant les exceptions plus générales</a:t>
            </a:r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. </a:t>
            </a:r>
          </a:p>
          <a:p>
            <a:r>
              <a:rPr lang="fr-FR" b="0" i="0" dirty="0">
                <a:solidFill>
                  <a:srgbClr val="000000"/>
                </a:solidFill>
                <a:effectLst/>
                <a:latin typeface="Segoe UI" panose="020B0502040204020203" pitchFamily="34" charset="0"/>
              </a:rPr>
              <a:t>Un message d'erreur est émis par le compilateur dans le cas contraire.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D4D18-91BA-A0F7-C7A4-D273C9584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312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B9500-3F7B-D21C-ACCD-9A07A044B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Exemple</a:t>
            </a:r>
            <a:r>
              <a:rPr lang="en-GB" dirty="0"/>
              <a:t>: </a:t>
            </a:r>
            <a:r>
              <a:rPr lang="en-GB" dirty="0" err="1"/>
              <a:t>mauvais</a:t>
            </a:r>
            <a:r>
              <a:rPr lang="en-GB" dirty="0"/>
              <a:t> </a:t>
            </a:r>
            <a:r>
              <a:rPr lang="en-GB" dirty="0" err="1"/>
              <a:t>ordre</a:t>
            </a:r>
            <a:r>
              <a:rPr lang="en-GB" dirty="0"/>
              <a:t> des </a:t>
            </a:r>
            <a:r>
              <a:rPr lang="en-GB" b="1" dirty="0">
                <a:solidFill>
                  <a:srgbClr val="FF0000"/>
                </a:solidFill>
              </a:rPr>
              <a:t>catch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0C146-4A0F-6821-E901-C9F0B5778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F3FF6-F6A9-683A-E79E-FCE75C1CD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444E3-E112-4DBF-913B-0F8BDA4E36E4}" type="slidenum">
              <a:rPr lang="en-GB" smtClean="0"/>
              <a:pPr/>
              <a:t>9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062654-C83B-C8E0-898D-53E36B73590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0664" y="1825625"/>
            <a:ext cx="5828347" cy="269709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370243-9C33-A749-B7C4-9EEC895CEC5D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7093" y="4657653"/>
            <a:ext cx="11767783" cy="1121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605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1164</Words>
  <Application>Microsoft Office PowerPoint</Application>
  <PresentationFormat>Widescreen</PresentationFormat>
  <Paragraphs>152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Segoe UI</vt:lpstr>
      <vt:lpstr>Office Theme</vt:lpstr>
      <vt:lpstr>Chapitre 4: Les exceptions en Java</vt:lpstr>
      <vt:lpstr>Introduction </vt:lpstr>
      <vt:lpstr>Exemple: exception levée mais non traitée </vt:lpstr>
      <vt:lpstr>Traiter les excpetions</vt:lpstr>
      <vt:lpstr>Exemple</vt:lpstr>
      <vt:lpstr>Les mots clés try, catch et finally </vt:lpstr>
      <vt:lpstr>catch</vt:lpstr>
      <vt:lpstr>catch</vt:lpstr>
      <vt:lpstr>Exemple: mauvais ordre des catch</vt:lpstr>
      <vt:lpstr>finally</vt:lpstr>
      <vt:lpstr>La classe Throwable </vt:lpstr>
      <vt:lpstr>La classe Throwable </vt:lpstr>
      <vt:lpstr>Exemple: méthodes héritées de Throwable</vt:lpstr>
      <vt:lpstr>classes Exception, RunTimeException et Error </vt:lpstr>
      <vt:lpstr>Les exceptions personnalisées </vt:lpstr>
      <vt:lpstr>Exemple: Exception personalisée</vt:lpstr>
      <vt:lpstr>Personaliser les exception </vt:lpstr>
      <vt:lpstr>Lever ou propager</vt:lpstr>
      <vt:lpstr>Exception non levé et non propagé !! </vt:lpstr>
      <vt:lpstr>Exceptions contrôlées et non contrôlées</vt:lpstr>
      <vt:lpstr>Les exceptions chaînées </vt:lpstr>
      <vt:lpstr>surcharge du constructeur de Throwable </vt:lpstr>
      <vt:lpstr>Utiliser la méthode initCause() d'une instance de Throwable </vt:lpstr>
      <vt:lpstr>L'utilisation des exceptions </vt:lpstr>
      <vt:lpstr>L'instruction try-with-resources </vt:lpstr>
      <vt:lpstr>L'instruction try-with-resources </vt:lpstr>
      <vt:lpstr>L'instruction try-with-resources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4: Le excsptions en Java</dc:title>
  <dc:creator>PCatmane</dc:creator>
  <cp:lastModifiedBy>PCatmane</cp:lastModifiedBy>
  <cp:revision>5</cp:revision>
  <dcterms:created xsi:type="dcterms:W3CDTF">2023-12-11T15:44:37Z</dcterms:created>
  <dcterms:modified xsi:type="dcterms:W3CDTF">2023-12-25T17:43:38Z</dcterms:modified>
</cp:coreProperties>
</file>