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7" r:id="rId3"/>
    <p:sldId id="257" r:id="rId4"/>
    <p:sldId id="258" r:id="rId5"/>
    <p:sldId id="259" r:id="rId6"/>
    <p:sldId id="260" r:id="rId7"/>
    <p:sldId id="304" r:id="rId8"/>
    <p:sldId id="261" r:id="rId9"/>
    <p:sldId id="298" r:id="rId10"/>
    <p:sldId id="276" r:id="rId11"/>
    <p:sldId id="263" r:id="rId12"/>
    <p:sldId id="265" r:id="rId13"/>
    <p:sldId id="266" r:id="rId14"/>
    <p:sldId id="269" r:id="rId15"/>
    <p:sldId id="264" r:id="rId16"/>
    <p:sldId id="270" r:id="rId17"/>
    <p:sldId id="272" r:id="rId18"/>
    <p:sldId id="262" r:id="rId19"/>
    <p:sldId id="273" r:id="rId20"/>
    <p:sldId id="274" r:id="rId21"/>
    <p:sldId id="275" r:id="rId22"/>
    <p:sldId id="267" r:id="rId23"/>
    <p:sldId id="299" r:id="rId24"/>
    <p:sldId id="268" r:id="rId25"/>
    <p:sldId id="278" r:id="rId26"/>
    <p:sldId id="279" r:id="rId27"/>
    <p:sldId id="300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01" r:id="rId37"/>
    <p:sldId id="288" r:id="rId38"/>
    <p:sldId id="289" r:id="rId39"/>
    <p:sldId id="290" r:id="rId40"/>
    <p:sldId id="291" r:id="rId41"/>
    <p:sldId id="302" r:id="rId42"/>
    <p:sldId id="292" r:id="rId43"/>
    <p:sldId id="293" r:id="rId44"/>
    <p:sldId id="294" r:id="rId45"/>
    <p:sldId id="295" r:id="rId46"/>
    <p:sldId id="303" r:id="rId47"/>
    <p:sldId id="296" r:id="rId48"/>
    <p:sldId id="297" r:id="rId49"/>
    <p:sldId id="305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6C581-EFE1-4224-9BC2-05EC6B3781BB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DD14-7C97-4825-997B-DEEC3B416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B69-DCCE-4C21-AF0D-A2E426A3FCDB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D2EF-DE53-438F-BC59-1E168BD9D976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F22-1551-4B7B-89F5-1FFC23753C98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7B73-3F32-481D-B215-E9DE9A0345F6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E779-946D-428F-9CDC-79EECABE2625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A8D-56EA-4426-9639-F07DED0C285F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D146-F437-4B28-92B8-BB3340D5965E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2E6-2C92-4079-BD63-8437A6009FB0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8DAB-140A-42B8-9FD3-A7391277BAAE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A83B-D75D-45EE-B2BB-77E599930B30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BD5-2247-44B7-A1BE-3514AD442CBC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D6D9-FC50-4DB8-9E89-7D99B9D37B99}" type="datetime1">
              <a:rPr lang="fr-FR" smtClean="0"/>
              <a:pPr/>
              <a:t>07/11/2023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tacklima.com/conversion-de-type-en-java-avec-des-exempl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rmm.fr/~pvalicov/Teach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Héritage et Polymorphisme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Rappel et +</a:t>
            </a:r>
          </a:p>
          <a:p>
            <a:r>
              <a:rPr lang="fr-FR" dirty="0"/>
              <a:t>2023-2024</a:t>
            </a:r>
          </a:p>
          <a:p>
            <a:r>
              <a:rPr lang="fr-FR" dirty="0"/>
              <a:t>Pr. Laid KAHLOUL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TypeCasting</a:t>
            </a:r>
            <a:r>
              <a:rPr lang="fr-FR" dirty="0"/>
              <a:t> (</a:t>
            </a:r>
            <a:r>
              <a:rPr lang="fr-FR" b="1" dirty="0"/>
              <a:t>Transtypage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Ça existe dans tous les langages:</a:t>
            </a:r>
          </a:p>
          <a:p>
            <a:r>
              <a:rPr lang="fr-FR" b="1" i="1" dirty="0"/>
              <a:t>Type1 x= (Type1) y</a:t>
            </a:r>
            <a:r>
              <a:rPr lang="fr-FR" dirty="0"/>
              <a:t>. </a:t>
            </a:r>
            <a:r>
              <a:rPr lang="fr-FR" dirty="0" err="1"/>
              <a:t>telque</a:t>
            </a:r>
            <a:r>
              <a:rPr lang="fr-FR" dirty="0"/>
              <a:t> x est de type1 est y est d’un autre type</a:t>
            </a:r>
          </a:p>
          <a:p>
            <a:r>
              <a:rPr lang="fr-FR" dirty="0"/>
              <a:t>Exemple: </a:t>
            </a:r>
          </a:p>
          <a:p>
            <a:pPr>
              <a:buNone/>
            </a:pPr>
            <a:r>
              <a:rPr lang="fr-FR" i="1" dirty="0" err="1"/>
              <a:t>float</a:t>
            </a:r>
            <a:r>
              <a:rPr lang="fr-FR" i="1" dirty="0"/>
              <a:t> x= (</a:t>
            </a:r>
            <a:r>
              <a:rPr lang="fr-FR" i="1" dirty="0" err="1"/>
              <a:t>float</a:t>
            </a:r>
            <a:r>
              <a:rPr lang="fr-FR" i="1" dirty="0"/>
              <a:t>) 3;</a:t>
            </a:r>
          </a:p>
          <a:p>
            <a:pPr>
              <a:buNone/>
            </a:pPr>
            <a:r>
              <a:rPr lang="fr-FR" i="1" dirty="0"/>
              <a:t>Int i=(</a:t>
            </a:r>
            <a:r>
              <a:rPr lang="fr-FR" i="1" dirty="0" err="1"/>
              <a:t>int</a:t>
            </a:r>
            <a:r>
              <a:rPr lang="fr-FR" i="1" dirty="0"/>
              <a:t>) 3.0;</a:t>
            </a:r>
          </a:p>
          <a:p>
            <a:pPr>
              <a:buNone/>
            </a:pPr>
            <a:r>
              <a:rPr lang="fr-FR" i="1" dirty="0" err="1"/>
              <a:t>float</a:t>
            </a:r>
            <a:r>
              <a:rPr lang="fr-FR" i="1" dirty="0"/>
              <a:t> y=3.0; </a:t>
            </a:r>
            <a:r>
              <a:rPr lang="fr-FR" i="1" dirty="0" err="1"/>
              <a:t>int</a:t>
            </a:r>
            <a:r>
              <a:rPr lang="fr-FR" i="1" dirty="0"/>
              <a:t> x=(</a:t>
            </a:r>
            <a:r>
              <a:rPr lang="fr-FR" i="1" dirty="0" err="1"/>
              <a:t>int</a:t>
            </a:r>
            <a:r>
              <a:rPr lang="fr-FR" i="1" dirty="0"/>
              <a:t>) y;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En en </a:t>
            </a:r>
            <a:r>
              <a:rPr lang="fr-FR" b="1" dirty="0">
                <a:solidFill>
                  <a:srgbClr val="FF0000"/>
                </a:solidFill>
              </a:rPr>
              <a:t>Java</a:t>
            </a:r>
            <a:r>
              <a:rPr lang="fr-FR" dirty="0"/>
              <a:t>????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Upcasting</a:t>
            </a:r>
            <a:r>
              <a:rPr lang="fr-FR" b="1" dirty="0"/>
              <a:t> Vs </a:t>
            </a:r>
            <a:r>
              <a:rPr lang="fr-FR" b="1" dirty="0" err="1"/>
              <a:t>Downcasting</a:t>
            </a:r>
            <a:r>
              <a:rPr lang="fr-FR" b="1" dirty="0"/>
              <a:t> en Java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Upcasting</a:t>
            </a:r>
            <a:r>
              <a:rPr lang="fr-FR" b="1" dirty="0"/>
              <a:t>: </a:t>
            </a:r>
            <a:r>
              <a:rPr lang="fr-FR" dirty="0" err="1">
                <a:hlinkClick r:id="rId2"/>
              </a:rPr>
              <a:t>Upcasting</a:t>
            </a:r>
            <a:r>
              <a:rPr lang="fr-FR" dirty="0"/>
              <a:t> est le transtypage </a:t>
            </a:r>
            <a:r>
              <a:rPr lang="fr-FR" b="1" dirty="0"/>
              <a:t>d’un objet enfant en un objet parent</a:t>
            </a:r>
            <a:r>
              <a:rPr lang="fr-FR" dirty="0"/>
              <a:t> .</a:t>
            </a:r>
          </a:p>
          <a:p>
            <a:r>
              <a:rPr lang="fr-FR" b="1" dirty="0" err="1"/>
              <a:t>Downcasting</a:t>
            </a:r>
            <a:r>
              <a:rPr lang="fr-FR" b="1" dirty="0"/>
              <a:t> :</a:t>
            </a:r>
            <a:r>
              <a:rPr lang="fr-FR" dirty="0"/>
              <a:t> De même, </a:t>
            </a:r>
            <a:r>
              <a:rPr lang="fr-FR" dirty="0" err="1"/>
              <a:t>downcasting</a:t>
            </a:r>
            <a:r>
              <a:rPr lang="fr-FR" dirty="0"/>
              <a:t> signifie le transtypage d’un </a:t>
            </a:r>
            <a:r>
              <a:rPr lang="fr-FR" b="1" dirty="0"/>
              <a:t>objet parent en un objet enfant</a:t>
            </a:r>
            <a:r>
              <a:rPr lang="fr-FR" dirty="0"/>
              <a:t> 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7170" name="Picture 2" descr="Upcasting-Vs-Downcas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929066"/>
            <a:ext cx="478449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972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BF103-AF13-5A08-2FDC-0C62D68715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4029" y="1638300"/>
            <a:ext cx="40671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differences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704975"/>
            <a:ext cx="89249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Upcasting</a:t>
            </a:r>
            <a:r>
              <a:rPr lang="fr-FR" b="1" dirty="0"/>
              <a:t> Vs </a:t>
            </a:r>
            <a:r>
              <a:rPr lang="fr-FR" b="1" dirty="0" err="1"/>
              <a:t>Downcasting</a:t>
            </a:r>
            <a:r>
              <a:rPr lang="fr-FR" b="1" dirty="0"/>
              <a:t> en Java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J’ai une classe </a:t>
            </a:r>
            <a:r>
              <a:rPr lang="fr-FR" b="1" dirty="0"/>
              <a:t>Parent</a:t>
            </a:r>
            <a:r>
              <a:rPr lang="fr-FR" dirty="0"/>
              <a:t> et une classe </a:t>
            </a:r>
            <a:r>
              <a:rPr lang="fr-FR" b="1" dirty="0"/>
              <a:t>Child</a:t>
            </a:r>
          </a:p>
          <a:p>
            <a:r>
              <a:rPr lang="fr-FR" dirty="0"/>
              <a:t>Je veux créer un objet </a:t>
            </a:r>
            <a:r>
              <a:rPr lang="fr-FR" b="1" dirty="0"/>
              <a:t>Parent</a:t>
            </a:r>
            <a:r>
              <a:rPr lang="fr-FR" dirty="0"/>
              <a:t> et avoir accès aux méthodes de parent et aussi aux méthodes surchargées dans le </a:t>
            </a:r>
            <a:r>
              <a:rPr lang="fr-FR" dirty="0" err="1"/>
              <a:t>child</a:t>
            </a:r>
            <a:r>
              <a:rPr lang="fr-FR" dirty="0"/>
              <a:t>, Comment faire?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b="1" dirty="0" err="1">
                <a:sym typeface="Wingdings" pitchFamily="2" charset="2"/>
              </a:rPr>
              <a:t>Upcasting</a:t>
            </a:r>
            <a:endParaRPr lang="fr-FR" b="1" dirty="0"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Je veux créer un objet </a:t>
            </a:r>
            <a:r>
              <a:rPr lang="fr-FR" b="1" dirty="0">
                <a:sym typeface="Wingdings" pitchFamily="2" charset="2"/>
              </a:rPr>
              <a:t>Child</a:t>
            </a:r>
            <a:r>
              <a:rPr lang="fr-FR" dirty="0">
                <a:sym typeface="Wingdings" pitchFamily="2" charset="2"/>
              </a:rPr>
              <a:t> et avoir accès à tous les méthodes du parent et du Child, comment faire?  </a:t>
            </a:r>
            <a:r>
              <a:rPr lang="fr-FR" b="1" dirty="0" err="1">
                <a:sym typeface="Wingdings" pitchFamily="2" charset="2"/>
              </a:rPr>
              <a:t>Downcasting</a:t>
            </a:r>
            <a:endParaRPr lang="fr-FR" b="1" dirty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Upcasting</a:t>
            </a:r>
            <a:r>
              <a:rPr lang="fr-FR" b="1" dirty="0"/>
              <a:t> en Java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La conversion ascendante (</a:t>
            </a:r>
            <a:r>
              <a:rPr lang="fr-FR" b="1" dirty="0" err="1"/>
              <a:t>Upcasting</a:t>
            </a:r>
            <a:r>
              <a:rPr lang="fr-FR" b="1" dirty="0"/>
              <a:t> </a:t>
            </a:r>
            <a:r>
              <a:rPr lang="fr-FR" dirty="0"/>
              <a:t>) : la flexibilité d’accéder aux membres de la classe parent, </a:t>
            </a:r>
          </a:p>
          <a:p>
            <a:r>
              <a:rPr lang="fr-FR" dirty="0"/>
              <a:t>mais il n’est pas possible d’accéder à tous les membres de la classe enfant à l’aide de cette fonctionnalité. </a:t>
            </a:r>
          </a:p>
          <a:p>
            <a:r>
              <a:rPr lang="fr-FR" dirty="0"/>
              <a:t>Au lieu de tous les membres, nous pouvons accéder à certains membres spécifiés de la classe enfant: accéder aux méthodes surchargées.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014" y="-25912"/>
            <a:ext cx="2899809" cy="562074"/>
          </a:xfrm>
        </p:spPr>
        <p:txBody>
          <a:bodyPr>
            <a:normAutofit fontScale="90000"/>
          </a:bodyPr>
          <a:lstStyle/>
          <a:p>
            <a:r>
              <a:rPr lang="fr-FR" sz="2800" b="1" dirty="0"/>
              <a:t>Exemple </a:t>
            </a:r>
            <a:r>
              <a:rPr lang="fr-FR" sz="2800" b="1" dirty="0" err="1"/>
              <a:t>upcasting</a:t>
            </a:r>
            <a:r>
              <a:rPr lang="fr-FR" sz="2800" b="1" dirty="0"/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24578" name="AutoShape 2" descr="upcasting-in-java-exam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15" y="536162"/>
            <a:ext cx="3077005" cy="23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248" y="95246"/>
            <a:ext cx="38481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15529"/>
            <a:ext cx="34575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653651"/>
            <a:ext cx="3419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B8910F-4E50-9042-7AFB-51CA84D9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928" y="4387154"/>
            <a:ext cx="3656423" cy="2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5F3138B-5972-2742-FA6A-C964A5CA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26552"/>
            <a:ext cx="127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Downcasting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23093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357826"/>
            <a:ext cx="1009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autre Exemple: </a:t>
            </a:r>
            <a:r>
              <a:rPr lang="fr-FR" dirty="0" err="1"/>
              <a:t>upcasting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297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3476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56102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571876"/>
            <a:ext cx="1400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42844" y="3857628"/>
            <a:ext cx="585791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Upcasting</a:t>
            </a:r>
            <a:r>
              <a:rPr lang="fr-FR" dirty="0"/>
              <a:t>: Mais à quoi ça sert?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Supposant qu’on a une classe </a:t>
            </a:r>
            <a:r>
              <a:rPr lang="fr-FR" b="1" dirty="0"/>
              <a:t>Parent A</a:t>
            </a:r>
          </a:p>
          <a:p>
            <a:r>
              <a:rPr lang="fr-FR" dirty="0"/>
              <a:t>A a plusieurs classe filles: </a:t>
            </a:r>
            <a:r>
              <a:rPr lang="fr-FR" b="1" i="1" dirty="0"/>
              <a:t>B, C, D, E, </a:t>
            </a:r>
            <a:r>
              <a:rPr lang="fr-FR" dirty="0"/>
              <a:t>…</a:t>
            </a:r>
          </a:p>
          <a:p>
            <a:r>
              <a:rPr lang="fr-FR" dirty="0"/>
              <a:t>On a une certaine méthode </a:t>
            </a:r>
            <a:r>
              <a:rPr lang="fr-FR" b="1" i="1" dirty="0" err="1"/>
              <a:t>static</a:t>
            </a:r>
            <a:r>
              <a:rPr lang="fr-FR" b="1" i="1" dirty="0"/>
              <a:t> SM </a:t>
            </a:r>
            <a:r>
              <a:rPr lang="fr-FR" dirty="0"/>
              <a:t>qui s’applique sur la classe A</a:t>
            </a:r>
          </a:p>
          <a:p>
            <a:r>
              <a:rPr lang="fr-FR" dirty="0"/>
              <a:t>Je veux maintenant appliquer cette méthode sur des objets de </a:t>
            </a:r>
            <a:r>
              <a:rPr lang="fr-FR" b="1" i="1" dirty="0"/>
              <a:t>B, C, D, E </a:t>
            </a:r>
            <a:r>
              <a:rPr lang="fr-FR" dirty="0"/>
              <a:t>sans être obligé de la définir pour chaque classe??</a:t>
            </a:r>
          </a:p>
          <a:p>
            <a:r>
              <a:rPr lang="fr-FR" dirty="0"/>
              <a:t>Solution: </a:t>
            </a:r>
            <a:r>
              <a:rPr lang="fr-FR" dirty="0" err="1"/>
              <a:t>upcasting</a:t>
            </a:r>
            <a:r>
              <a:rPr lang="fr-FR" dirty="0"/>
              <a:t> de B, C, D, E vers leur classe mère 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ce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b="1" dirty="0"/>
              <a:t>Héritage/généralisation</a:t>
            </a:r>
            <a:r>
              <a:rPr lang="fr-FR" dirty="0"/>
              <a:t> : rappel du concept, pourquoi hériter ?, </a:t>
            </a:r>
            <a:r>
              <a:rPr lang="fr-FR" b="1" dirty="0"/>
              <a:t>respect du contrat</a:t>
            </a:r>
            <a:r>
              <a:rPr lang="fr-FR" dirty="0"/>
              <a:t> 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b="1" dirty="0" err="1"/>
              <a:t>TypeCasting</a:t>
            </a:r>
            <a:r>
              <a:rPr lang="fr-FR" dirty="0"/>
              <a:t> entre objet et héritage : </a:t>
            </a:r>
            <a:r>
              <a:rPr lang="fr-FR" dirty="0" err="1"/>
              <a:t>upcasting</a:t>
            </a:r>
            <a:r>
              <a:rPr lang="fr-FR" dirty="0"/>
              <a:t>, </a:t>
            </a:r>
            <a:r>
              <a:rPr lang="fr-FR" dirty="0" err="1"/>
              <a:t>downcasting</a:t>
            </a:r>
            <a:r>
              <a:rPr lang="fr-FR" dirty="0"/>
              <a:t>, Pourquoi et l’utilité 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/>
              <a:t>Le </a:t>
            </a:r>
            <a:r>
              <a:rPr lang="fr-FR" b="1" dirty="0"/>
              <a:t>constructeur</a:t>
            </a:r>
            <a:r>
              <a:rPr lang="fr-FR" dirty="0"/>
              <a:t> : implicite, explicite, référence </a:t>
            </a:r>
            <a:r>
              <a:rPr lang="fr-FR" b="1" dirty="0" err="1">
                <a:solidFill>
                  <a:srgbClr val="FF0000"/>
                </a:solidFill>
              </a:rPr>
              <a:t>this</a:t>
            </a:r>
            <a:r>
              <a:rPr lang="fr-FR" dirty="0"/>
              <a:t>, </a:t>
            </a:r>
            <a:r>
              <a:rPr lang="fr-FR" b="1" dirty="0">
                <a:solidFill>
                  <a:srgbClr val="FF0000"/>
                </a:solidFill>
              </a:rPr>
              <a:t>super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/>
              <a:t>Le </a:t>
            </a:r>
            <a:r>
              <a:rPr lang="fr-FR" b="1" dirty="0"/>
              <a:t>polymorphisme</a:t>
            </a:r>
            <a:r>
              <a:rPr lang="fr-FR" dirty="0"/>
              <a:t> : pourquoi ?, type de polymorphisme, surcharge, annotation </a:t>
            </a:r>
            <a:r>
              <a:rPr lang="fr-FR" b="1" dirty="0">
                <a:solidFill>
                  <a:srgbClr val="FF0000"/>
                </a:solidFill>
              </a:rPr>
              <a:t>@</a:t>
            </a:r>
            <a:r>
              <a:rPr lang="fr-FR" b="1" dirty="0" err="1">
                <a:solidFill>
                  <a:srgbClr val="FF0000"/>
                </a:solidFill>
              </a:rPr>
              <a:t>Override</a:t>
            </a:r>
            <a:r>
              <a:rPr lang="fr-FR" dirty="0"/>
              <a:t>,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b="1" dirty="0"/>
              <a:t>Classe abstraite</a:t>
            </a:r>
            <a:r>
              <a:rPr lang="fr-FR" dirty="0"/>
              <a:t> : classes et méthodes abstraites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b="1" dirty="0"/>
              <a:t>Interface</a:t>
            </a:r>
            <a:r>
              <a:rPr lang="fr-FR" dirty="0"/>
              <a:t> : classe cliente d’une interface, classe implémentant une interface, les « </a:t>
            </a:r>
            <a:r>
              <a:rPr lang="fr-FR" b="1" i="1" dirty="0">
                <a:solidFill>
                  <a:srgbClr val="FF0000"/>
                </a:solidFill>
              </a:rPr>
              <a:t>default </a:t>
            </a:r>
            <a:r>
              <a:rPr lang="fr-FR" b="1" i="1" dirty="0" err="1">
                <a:solidFill>
                  <a:srgbClr val="FF0000"/>
                </a:solidFill>
              </a:rPr>
              <a:t>methods</a:t>
            </a:r>
            <a:r>
              <a:rPr lang="fr-FR" b="1" i="1" dirty="0">
                <a:solidFill>
                  <a:srgbClr val="FF0000"/>
                </a:solidFill>
              </a:rPr>
              <a:t> </a:t>
            </a:r>
            <a:r>
              <a:rPr lang="fr-FR" dirty="0"/>
              <a:t>», 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b="1" dirty="0"/>
              <a:t>Classe scellées</a:t>
            </a:r>
            <a:r>
              <a:rPr lang="fr-FR" dirty="0"/>
              <a:t> : restreindre l’héritage, respecter le contrat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/>
              <a:t>Conclusion et Bilan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32"/>
          </a:xfrm>
        </p:spPr>
        <p:txBody>
          <a:bodyPr/>
          <a:lstStyle/>
          <a:p>
            <a:r>
              <a:rPr lang="fr-FR" dirty="0"/>
              <a:t>Exemple: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829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419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4800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71472" y="4357694"/>
            <a:ext cx="364333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500570"/>
            <a:ext cx="2409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5429257" y="407194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méthode </a:t>
            </a:r>
            <a:r>
              <a:rPr lang="fr-FR" b="1" i="1" dirty="0" err="1"/>
              <a:t>doAnmialStuff</a:t>
            </a:r>
            <a:r>
              <a:rPr lang="fr-FR" dirty="0"/>
              <a:t> va être </a:t>
            </a:r>
          </a:p>
          <a:p>
            <a:r>
              <a:rPr lang="fr-FR" dirty="0"/>
              <a:t>appliqué sur n’importe quel objet </a:t>
            </a:r>
          </a:p>
          <a:p>
            <a:r>
              <a:rPr lang="fr-FR" dirty="0"/>
              <a:t>sous class de Animal</a:t>
            </a:r>
            <a:r>
              <a:rPr lang="fr-FR" dirty="0">
                <a:sym typeface="Wingdings" pitchFamily="2" charset="2"/>
              </a:rPr>
              <a:t> donc une seule méthode permet de tout faire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Downcasting</a:t>
            </a:r>
            <a:r>
              <a:rPr lang="fr-FR" dirty="0"/>
              <a:t>: Mais à quoi ça sert?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essentiel lorsque, </a:t>
            </a:r>
            <a:r>
              <a:rPr lang="fr-FR" b="1" dirty="0"/>
              <a:t>en fonction du Child</a:t>
            </a:r>
            <a:r>
              <a:rPr lang="fr-FR" dirty="0"/>
              <a:t>, vous souhaitez accéder à </a:t>
            </a:r>
            <a:r>
              <a:rPr lang="fr-FR" b="1" dirty="0"/>
              <a:t>des comportements de Child spécifiques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285860"/>
            <a:ext cx="432914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643446"/>
            <a:ext cx="3943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286256"/>
            <a:ext cx="1209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vers le bas 8"/>
          <p:cNvSpPr/>
          <p:nvPr/>
        </p:nvSpPr>
        <p:spPr>
          <a:xfrm>
            <a:off x="2143108" y="3929066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572264" y="428625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500702"/>
            <a:ext cx="3133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cteur droit avec flèche 12"/>
          <p:cNvCxnSpPr/>
          <p:nvPr/>
        </p:nvCxnSpPr>
        <p:spPr>
          <a:xfrm rot="5400000" flipH="1" flipV="1">
            <a:off x="-71470" y="4286256"/>
            <a:ext cx="2071702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3929058" y="5572140"/>
            <a:ext cx="1428760" cy="4286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Constructeurs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 et constructeur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5055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85852" y="2500306"/>
            <a:ext cx="71438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>
            <a:stCxn id="6" idx="1"/>
            <a:endCxn id="6" idx="3"/>
          </p:cNvCxnSpPr>
          <p:nvPr/>
        </p:nvCxnSpPr>
        <p:spPr>
          <a:xfrm rot="10800000" flipH="1">
            <a:off x="1285852" y="3000372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85786" y="2214554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parent</a:t>
            </a:r>
          </a:p>
        </p:txBody>
      </p:sp>
      <p:cxnSp>
        <p:nvCxnSpPr>
          <p:cNvPr id="11" name="Connecteur droit avec flèche 10"/>
          <p:cNvCxnSpPr>
            <a:endCxn id="6" idx="2"/>
          </p:cNvCxnSpPr>
          <p:nvPr/>
        </p:nvCxnSpPr>
        <p:spPr>
          <a:xfrm rot="5400000" flipH="1" flipV="1">
            <a:off x="1464447" y="36790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85852" y="3857628"/>
            <a:ext cx="171451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57290" y="3929066"/>
            <a:ext cx="1500198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Partie héritée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7290" y="4572008"/>
            <a:ext cx="1571636" cy="4286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Partie étendue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rot="10800000" flipV="1">
            <a:off x="2928926" y="2000240"/>
            <a:ext cx="2286016" cy="20717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67681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000504"/>
            <a:ext cx="5357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214950"/>
            <a:ext cx="2514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214950"/>
            <a:ext cx="4276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ZoneTexte 20"/>
          <p:cNvSpPr txBox="1"/>
          <p:nvPr/>
        </p:nvSpPr>
        <p:spPr>
          <a:xfrm>
            <a:off x="7143768" y="3571876"/>
            <a:ext cx="157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Implicitement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animBg="1"/>
      <p:bldP spid="13" grpId="0" animBg="1"/>
      <p:bldP spid="14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Héritage et constructeurs : respect du contrat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2876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>
            <a:endCxn id="2050" idx="2"/>
          </p:cNvCxnSpPr>
          <p:nvPr/>
        </p:nvCxnSpPr>
        <p:spPr>
          <a:xfrm rot="5400000" flipH="1" flipV="1">
            <a:off x="1990696" y="3695702"/>
            <a:ext cx="742967" cy="95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4219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42005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>
            <a:stCxn id="2052" idx="0"/>
          </p:cNvCxnSpPr>
          <p:nvPr/>
        </p:nvCxnSpPr>
        <p:spPr>
          <a:xfrm rot="16200000" flipV="1">
            <a:off x="4943471" y="2128835"/>
            <a:ext cx="857256" cy="302895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250133" y="3964785"/>
            <a:ext cx="2357454" cy="2000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16200000" flipH="1">
            <a:off x="1178695" y="3821909"/>
            <a:ext cx="2428892" cy="22145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Mot-clé super </a:t>
            </a:r>
            <a:r>
              <a:rPr lang="sv-SE" i="1" dirty="0"/>
              <a:t>vs </a:t>
            </a:r>
            <a:r>
              <a:rPr lang="sv-SE" dirty="0"/>
              <a:t>this en Java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6810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357562"/>
            <a:ext cx="6715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562" y="4572008"/>
            <a:ext cx="35623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500570"/>
            <a:ext cx="36099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Polymorphisme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Par héritage, par surcharge, par généricité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Polymorphisme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5762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3" y="2124075"/>
            <a:ext cx="53625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143512"/>
            <a:ext cx="6019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6505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3333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33242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>
            <a:stCxn id="5123" idx="0"/>
          </p:cNvCxnSpPr>
          <p:nvPr/>
        </p:nvCxnSpPr>
        <p:spPr>
          <a:xfrm rot="5400000" flipH="1" flipV="1">
            <a:off x="2190727" y="2262174"/>
            <a:ext cx="357190" cy="8334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5124" idx="0"/>
          </p:cNvCxnSpPr>
          <p:nvPr/>
        </p:nvCxnSpPr>
        <p:spPr>
          <a:xfrm rot="16200000" flipV="1">
            <a:off x="5653090" y="2062158"/>
            <a:ext cx="428628" cy="13049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429132"/>
            <a:ext cx="6438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Héritage/généralisation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Souvent on est amené à hiérarchiser les classes en factorisant les caractéristiques communes. Exemple : 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28868"/>
            <a:ext cx="50863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643578"/>
            <a:ext cx="5886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Polymorphisme: liaison dynamique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752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6486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86190"/>
            <a:ext cx="60388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857760"/>
            <a:ext cx="6829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929330"/>
            <a:ext cx="2790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Polymorphisme: surcharge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62103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86058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429001"/>
            <a:ext cx="5832648" cy="31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47664" y="4286256"/>
            <a:ext cx="3381526" cy="12144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47664" y="5572140"/>
            <a:ext cx="5544616" cy="8811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Polymorphisme: annotation @</a:t>
            </a:r>
            <a:r>
              <a:rPr lang="fr-FR" dirty="0" err="1"/>
              <a:t>Override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7010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6010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85720" y="3500438"/>
            <a:ext cx="531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Exemples de méthodes à redéfinir de la classe Object: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4"/>
            <a:ext cx="68199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de redéfinition de méthodes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4495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6972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357430"/>
            <a:ext cx="6515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714752"/>
            <a:ext cx="6962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500570"/>
            <a:ext cx="61531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err="1"/>
              <a:t>equals</a:t>
            </a:r>
            <a:r>
              <a:rPr lang="fr-FR" sz="4000" dirty="0"/>
              <a:t>(Object o) et </a:t>
            </a:r>
            <a:r>
              <a:rPr lang="fr-FR" sz="4000" dirty="0" err="1"/>
              <a:t>hashCode</a:t>
            </a:r>
            <a:r>
              <a:rPr lang="fr-FR" sz="4000" dirty="0"/>
              <a:t>() : exemple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143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85926"/>
            <a:ext cx="8177634" cy="45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Héritage : classe abstraite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5895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00240"/>
            <a:ext cx="5800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14620"/>
            <a:ext cx="2533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857760"/>
            <a:ext cx="3448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/>
          <p:nvPr/>
        </p:nvCxnSpPr>
        <p:spPr>
          <a:xfrm rot="5400000" flipH="1" flipV="1">
            <a:off x="1678761" y="4464851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000504"/>
            <a:ext cx="4933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Classe Abstraite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Classe abstraite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276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00240"/>
            <a:ext cx="5895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643314"/>
            <a:ext cx="5200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Classe abstraite : illustration en Java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9908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357298"/>
            <a:ext cx="3581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2857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929198"/>
            <a:ext cx="6734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1275" y="5786454"/>
            <a:ext cx="6562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 rot="5400000" flipH="1" flipV="1">
            <a:off x="3107521" y="3036091"/>
            <a:ext cx="1143008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2974169" y="3964785"/>
            <a:ext cx="2205054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V="1">
            <a:off x="6215074" y="3500438"/>
            <a:ext cx="3071834" cy="17859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/>
              <a:t>Classe/méthode abstraite : à quoi bon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6457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3116"/>
            <a:ext cx="6334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000372"/>
            <a:ext cx="5915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Héritage/généralisation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48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13620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928934"/>
            <a:ext cx="30384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000636"/>
            <a:ext cx="6029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857496"/>
            <a:ext cx="2657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Classe/méthode abstraite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6200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30670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30765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flipV="1">
            <a:off x="1714480" y="3000372"/>
            <a:ext cx="1143008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143248"/>
            <a:ext cx="3162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 rot="10800000">
            <a:off x="4429124" y="3071810"/>
            <a:ext cx="1357322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600700"/>
            <a:ext cx="3571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Interfaces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Interfaces en Java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5867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00240"/>
            <a:ext cx="411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2638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500306"/>
            <a:ext cx="3609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>
            <a:cxnSpLocks/>
            <a:stCxn id="16389" idx="1"/>
            <a:endCxn id="16388" idx="3"/>
          </p:cNvCxnSpPr>
          <p:nvPr/>
        </p:nvCxnSpPr>
        <p:spPr>
          <a:xfrm rot="10800000">
            <a:off x="3067022" y="2943219"/>
            <a:ext cx="2005045" cy="89535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571876"/>
            <a:ext cx="1638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5572140"/>
            <a:ext cx="5962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d’interface : </a:t>
            </a:r>
            <a:r>
              <a:rPr lang="fr-FR" dirty="0" err="1"/>
              <a:t>java.util.List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00174"/>
            <a:ext cx="2695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5886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786322"/>
            <a:ext cx="5876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b="1" u="sng" dirty="0"/>
              <a:t>cliente</a:t>
            </a:r>
            <a:r>
              <a:rPr lang="fr-FR" dirty="0"/>
              <a:t> d’une interface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120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1304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214554"/>
            <a:ext cx="1266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2429" y="1571612"/>
            <a:ext cx="389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25311"/>
            <a:ext cx="21812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000504"/>
            <a:ext cx="561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572008"/>
            <a:ext cx="6067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5357826"/>
            <a:ext cx="5724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cteur droit avec flèche 13"/>
          <p:cNvCxnSpPr/>
          <p:nvPr/>
        </p:nvCxnSpPr>
        <p:spPr>
          <a:xfrm rot="10800000">
            <a:off x="5643570" y="2071678"/>
            <a:ext cx="92869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>
            <a:off x="2285984" y="1714488"/>
            <a:ext cx="4438680" cy="938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858016" y="2571744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type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Héritage de comportement d’une interface: default </a:t>
            </a:r>
            <a:r>
              <a:rPr lang="fr-FR" dirty="0" err="1"/>
              <a:t>methods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800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472" y="2071678"/>
            <a:ext cx="335758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6305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10800000">
            <a:off x="4000496" y="2571744"/>
            <a:ext cx="3714776" cy="15716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3771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avec flèche 11"/>
          <p:cNvCxnSpPr/>
          <p:nvPr/>
        </p:nvCxnSpPr>
        <p:spPr>
          <a:xfrm rot="5400000" flipH="1" flipV="1">
            <a:off x="392877" y="3536157"/>
            <a:ext cx="1643074" cy="142876"/>
          </a:xfrm>
          <a:prstGeom prst="straightConnector1">
            <a:avLst/>
          </a:prstGeom>
          <a:ln w="5715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500570"/>
            <a:ext cx="28003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5643578"/>
            <a:ext cx="5924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Classes scellées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Héritage : les classe scellées</a:t>
            </a:r>
            <a:br>
              <a:rPr lang="fr-FR" dirty="0"/>
            </a:br>
            <a:r>
              <a:rPr lang="fr-FR" dirty="0"/>
              <a:t>restreindre l’héritage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638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71678"/>
            <a:ext cx="4105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142976" y="3571876"/>
            <a:ext cx="687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Seulement les classes: Cercle, Triangle, et Rectangle héritent de Forme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14414" y="4000504"/>
            <a:ext cx="661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Mais, on doit faire l’une des solutions suivantes pour les classes filles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2762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429132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429264"/>
            <a:ext cx="46958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et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09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5829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357562"/>
            <a:ext cx="1390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786190"/>
            <a:ext cx="582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500570"/>
            <a:ext cx="5448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6357958"/>
            <a:ext cx="4591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6369-C1F8-897D-22D6-369D3631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8D37-8CA0-1FA9-4B66-67202D0B6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basic reference is the course POO from </a:t>
            </a:r>
            <a:r>
              <a:rPr lang="fr-FR" sz="18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https://www.lirmm.fr/~pvalicov/Teaching.html</a:t>
            </a:r>
            <a:r>
              <a:rPr lang="fr-FR" sz="1800" b="0" i="0" u="none" strike="noStrike" dirty="0">
                <a:solidFill>
                  <a:srgbClr val="888888"/>
                </a:solidFill>
                <a:effectLst/>
                <a:latin typeface="Calibri" panose="020F0502020204030204" pitchFamily="34" charset="0"/>
              </a:rPr>
              <a:t>  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D2D14-BC79-D90A-97D7-6F8FF9AB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211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hériter?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95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5819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643314"/>
            <a:ext cx="57054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786322"/>
            <a:ext cx="6581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Héritage: respect du contrat?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6115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71744"/>
            <a:ext cx="6076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876"/>
            <a:ext cx="2924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2838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4A9-361C-0088-75CE-917B5A54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Héritage: respect du contrat?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85DD6-22FD-F17E-BE42-99E1310F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F3ED0-FC67-B3DB-CD80-DF29191589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75" y="1944692"/>
            <a:ext cx="5734050" cy="2028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6FE48E-3A2B-A307-B7CB-2CB80A04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855" y="4500571"/>
            <a:ext cx="5657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D6ECC-D9D9-BE12-0E40-873C8563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537" y="5243528"/>
            <a:ext cx="6638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03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Héritage: Exemple API java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6429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7010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572140"/>
            <a:ext cx="6134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fr-FR" dirty="0" err="1"/>
              <a:t>TypeCasting</a:t>
            </a:r>
            <a:r>
              <a:rPr lang="fr-FR" dirty="0"/>
              <a:t> entre objet et héritage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774</Words>
  <Application>Microsoft Office PowerPoint</Application>
  <PresentationFormat>On-screen Show (4:3)</PresentationFormat>
  <Paragraphs>145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Thème Office</vt:lpstr>
      <vt:lpstr>Héritage et Polymorphisme</vt:lpstr>
      <vt:lpstr>Plan de ce cours</vt:lpstr>
      <vt:lpstr>Héritage/généralisation</vt:lpstr>
      <vt:lpstr>Héritage/généralisation</vt:lpstr>
      <vt:lpstr>Pourquoi hériter?</vt:lpstr>
      <vt:lpstr>Héritage: respect du contrat?</vt:lpstr>
      <vt:lpstr>Héritage: respect du contrat?</vt:lpstr>
      <vt:lpstr>Héritage: Exemple API java</vt:lpstr>
      <vt:lpstr>TypeCasting entre objet et héritage</vt:lpstr>
      <vt:lpstr>TypeCasting (Transtypage)</vt:lpstr>
      <vt:lpstr>Upcasting Vs Downcasting en Java</vt:lpstr>
      <vt:lpstr>How?</vt:lpstr>
      <vt:lpstr>differences</vt:lpstr>
      <vt:lpstr>Upcasting Vs Downcasting en Java</vt:lpstr>
      <vt:lpstr>Upcasting en Java</vt:lpstr>
      <vt:lpstr>Exemple upcasting:</vt:lpstr>
      <vt:lpstr>Downcasting Example:</vt:lpstr>
      <vt:lpstr>Un autre Exemple: upcasting </vt:lpstr>
      <vt:lpstr>Upcasting: Mais à quoi ça sert?</vt:lpstr>
      <vt:lpstr>Exemple: </vt:lpstr>
      <vt:lpstr>Downcasting: Mais à quoi ça sert?</vt:lpstr>
      <vt:lpstr>Exemple</vt:lpstr>
      <vt:lpstr>Constructeurs</vt:lpstr>
      <vt:lpstr>Héritage et constructeur</vt:lpstr>
      <vt:lpstr>Héritage et constructeurs : respect du contrat  </vt:lpstr>
      <vt:lpstr>Mot-clé super vs this en Java</vt:lpstr>
      <vt:lpstr>Polymorphisme</vt:lpstr>
      <vt:lpstr>Polymorphisme</vt:lpstr>
      <vt:lpstr>Exemple:</vt:lpstr>
      <vt:lpstr>Polymorphisme: liaison dynamique</vt:lpstr>
      <vt:lpstr>Polymorphisme: surcharge</vt:lpstr>
      <vt:lpstr>Polymorphisme: annotation @Override</vt:lpstr>
      <vt:lpstr>Exemple de redéfinition de méthodes</vt:lpstr>
      <vt:lpstr>equals(Object o) et hashCode() : exemple  </vt:lpstr>
      <vt:lpstr>Héritage : classe abstraite  </vt:lpstr>
      <vt:lpstr>Classe Abstraite</vt:lpstr>
      <vt:lpstr>Classe abstraite</vt:lpstr>
      <vt:lpstr>Classe abstraite : illustration en Java</vt:lpstr>
      <vt:lpstr>Classe/méthode abstraite : à quoi bon ?</vt:lpstr>
      <vt:lpstr>Classe/méthode abstraite  </vt:lpstr>
      <vt:lpstr>Interfaces</vt:lpstr>
      <vt:lpstr>Interfaces en Java</vt:lpstr>
      <vt:lpstr>Exemple d’interface : java.util.List</vt:lpstr>
      <vt:lpstr>Classe cliente d’une interface</vt:lpstr>
      <vt:lpstr>Héritage de comportement d’une interface: default methods</vt:lpstr>
      <vt:lpstr>Classes scellées</vt:lpstr>
      <vt:lpstr>Héritage : les classe scellées restreindre l’héritage  </vt:lpstr>
      <vt:lpstr>Bilan et Conclusion</vt:lpstr>
      <vt:lpstr>Reference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OO Avancée Partie1:</dc:title>
  <dc:creator>kahloul laid</dc:creator>
  <cp:lastModifiedBy>PCatmane</cp:lastModifiedBy>
  <cp:revision>77</cp:revision>
  <dcterms:created xsi:type="dcterms:W3CDTF">2023-09-15T10:42:07Z</dcterms:created>
  <dcterms:modified xsi:type="dcterms:W3CDTF">2023-11-07T15:32:44Z</dcterms:modified>
</cp:coreProperties>
</file>