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290" r:id="rId34"/>
    <p:sldId id="291" r:id="rId35"/>
    <p:sldId id="292" r:id="rId36"/>
    <p:sldId id="295" r:id="rId37"/>
  </p:sldIdLst>
  <p:sldSz cx="9144000" cy="6858000" type="screen4x3"/>
  <p:notesSz cx="6858000" cy="9144000"/>
  <p:embeddedFontLst>
    <p:embeddedFont>
      <p:font typeface="Calibri" pitchFamily="34" charset="0"/>
      <p:regular r:id="rId39"/>
      <p:bold r:id="rId40"/>
      <p:italic r:id="rId41"/>
      <p:boldItalic r:id="rId42"/>
    </p:embeddedFont>
    <p:embeddedFont>
      <p:font typeface="Roboto"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Cr1Dmlx7vx7Aw95FngTrrggrqe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e84bdf5434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e84bdf543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84bdf5434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84bdf543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84bdf5434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e84bdf543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e84bdf5434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e84bdf543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e84bdf5434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e84bdf543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84bdf5434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e84bdf543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84bdf5434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84bdf543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e84bdf5434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e84bdf543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84bdf5434_0_1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e84bdf543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84bdf5434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84bdf543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e84bdf5434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e84bdf543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e84bdf5434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e84bdf543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e84bdf5434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e84bdf543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e84bdf5434_0_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e84bdf5434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e84bdf5434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e84bdf543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8a8fb0114a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8a8fb0114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84bdf5434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84bdf5434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e84bdf5434_0_1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e84bdf5434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a8fb0114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a8fb011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8a8fb0114a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8a8fb0114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a8fb0114a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8a8fb0114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a8fb0114a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8a8fb0114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8a8fb0114a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8a8fb0114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a8fb0114a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8a8fb0114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a8fb0114a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8a8fb0114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8a8fb0114a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8a8fb0114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84bdf5434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84bdf543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e84bdf543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e84bdf543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e84bdf5434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e84bdf54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e84bdf5434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e84bdf543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84bdf5434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84bdf54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1792288" y="612775"/>
            <a:ext cx="5486400" cy="4114800"/>
          </a:xfrm>
          <a:prstGeom prst="rect">
            <a:avLst/>
          </a:prstGeom>
          <a:noFill/>
          <a:ln>
            <a:noFill/>
          </a:ln>
        </p:spPr>
      </p:sp>
      <p:sp>
        <p:nvSpPr>
          <p:cNvPr id="64" name="Google Shape;64;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GitHu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lMQmTcBmq-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hyperlink" Target="https://git-scm.com/download/wi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youtube.com/watch?v=rrjHyIs3HYo&amp;t=244s" TargetMode="External"/><Relationship Id="rId5" Type="http://schemas.openxmlformats.org/officeDocument/2006/relationships/hyperlink" Target="https://openclassrooms.com/fr/courses/7162856-gerez-du-code-avec-git-et-github" TargetMode="External"/><Relationship Id="rId4" Type="http://schemas.openxmlformats.org/officeDocument/2006/relationships/hyperlink" Target="https://openclassrooms.com/fr/courses/6106191-installez-votre-environnement-de-developpement-java-avec-eclipse/6250106-decouvrez-git-avec-eclipse-et-githu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classrooms.com/fr/courses/2342361-gerez-votre-code-avec-git-et-githu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dirty="0"/>
              <a:t>TP0: Git hub</a:t>
            </a:r>
            <a:endParaRPr/>
          </a:p>
        </p:txBody>
      </p:sp>
      <p:sp>
        <p:nvSpPr>
          <p:cNvPr id="85" name="Google Shape;85;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Clr>
                <a:srgbClr val="888888"/>
              </a:buClr>
              <a:buSzPct val="100000"/>
              <a:buNone/>
            </a:pPr>
            <a:r>
              <a:rPr lang="fr-FR" dirty="0" smtClean="0"/>
              <a:t>Cours: POO Avancés</a:t>
            </a:r>
          </a:p>
          <a:p>
            <a:pPr marL="0" lvl="0" indent="0" algn="ctr" rtl="0">
              <a:spcBef>
                <a:spcPts val="0"/>
              </a:spcBef>
              <a:spcAft>
                <a:spcPts val="0"/>
              </a:spcAft>
              <a:buClr>
                <a:srgbClr val="888888"/>
              </a:buClr>
              <a:buSzPct val="100000"/>
              <a:buNone/>
            </a:pPr>
            <a:r>
              <a:rPr lang="fr-FR" dirty="0" smtClean="0"/>
              <a:t>Master Pro 1</a:t>
            </a:r>
          </a:p>
          <a:p>
            <a:pPr marL="0" lvl="0" indent="0" algn="ctr" rtl="0">
              <a:spcBef>
                <a:spcPts val="0"/>
              </a:spcBef>
              <a:spcAft>
                <a:spcPts val="0"/>
              </a:spcAft>
              <a:buClr>
                <a:srgbClr val="888888"/>
              </a:buClr>
              <a:buSzPct val="100000"/>
              <a:buNone/>
            </a:pPr>
            <a:r>
              <a:rPr lang="fr-FR" dirty="0" smtClean="0"/>
              <a:t>Pr. Laid KAHLOUL</a:t>
            </a:r>
          </a:p>
          <a:p>
            <a:pPr marL="0" lvl="0" indent="0" algn="ctr" rtl="0">
              <a:spcBef>
                <a:spcPts val="0"/>
              </a:spcBef>
              <a:spcAft>
                <a:spcPts val="0"/>
              </a:spcAft>
              <a:buClr>
                <a:srgbClr val="888888"/>
              </a:buClr>
              <a:buSzPct val="100000"/>
              <a:buNone/>
            </a:pPr>
            <a:r>
              <a:rPr lang="fr-FR" dirty="0" smtClean="0"/>
              <a:t>2023-2024</a:t>
            </a:r>
          </a:p>
          <a:p>
            <a:pPr marL="0" lvl="0" indent="0" algn="ctr" rtl="0">
              <a:spcBef>
                <a:spcPts val="0"/>
              </a:spcBef>
              <a:spcAft>
                <a:spcPts val="0"/>
              </a:spcAft>
              <a:buClr>
                <a:srgbClr val="888888"/>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1e84bdf5434_0_38"/>
          <p:cNvPicPr preferRelativeResize="0"/>
          <p:nvPr/>
        </p:nvPicPr>
        <p:blipFill>
          <a:blip r:embed="rId3">
            <a:alphaModFix/>
          </a:blip>
          <a:stretch>
            <a:fillRect/>
          </a:stretch>
        </p:blipFill>
        <p:spPr>
          <a:xfrm>
            <a:off x="152400" y="152400"/>
            <a:ext cx="8839203" cy="3915052"/>
          </a:xfrm>
          <a:prstGeom prst="rect">
            <a:avLst/>
          </a:prstGeom>
          <a:noFill/>
          <a:ln>
            <a:noFill/>
          </a:ln>
        </p:spPr>
      </p:pic>
      <p:cxnSp>
        <p:nvCxnSpPr>
          <p:cNvPr id="146" name="Google Shape;146;g1e84bdf5434_0_38"/>
          <p:cNvCxnSpPr/>
          <p:nvPr/>
        </p:nvCxnSpPr>
        <p:spPr>
          <a:xfrm rot="10800000">
            <a:off x="1441450" y="257325"/>
            <a:ext cx="267900" cy="2306700"/>
          </a:xfrm>
          <a:prstGeom prst="straightConnector1">
            <a:avLst/>
          </a:prstGeom>
          <a:noFill/>
          <a:ln w="9525" cap="flat" cmpd="sng">
            <a:solidFill>
              <a:schemeClr val="dk2"/>
            </a:solidFill>
            <a:prstDash val="solid"/>
            <a:round/>
            <a:headEnd type="none" w="med" len="med"/>
            <a:tailEnd type="triangle" w="med" len="med"/>
          </a:ln>
        </p:spPr>
      </p:cxnSp>
      <p:sp>
        <p:nvSpPr>
          <p:cNvPr id="147" name="Google Shape;147;g1e84bdf5434_0_38"/>
          <p:cNvSpPr txBox="1"/>
          <p:nvPr/>
        </p:nvSpPr>
        <p:spPr>
          <a:xfrm>
            <a:off x="1379825" y="2502250"/>
            <a:ext cx="123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ALT+Entrer</a:t>
            </a:r>
            <a:endParaRPr>
              <a:latin typeface="Calibri"/>
              <a:ea typeface="Calibri"/>
              <a:cs typeface="Calibri"/>
              <a:sym typeface="Calibri"/>
            </a:endParaRPr>
          </a:p>
        </p:txBody>
      </p:sp>
      <p:cxnSp>
        <p:nvCxnSpPr>
          <p:cNvPr id="148" name="Google Shape;148;g1e84bdf5434_0_38"/>
          <p:cNvCxnSpPr/>
          <p:nvPr/>
        </p:nvCxnSpPr>
        <p:spPr>
          <a:xfrm flipH="1">
            <a:off x="2666950" y="4726475"/>
            <a:ext cx="2564100" cy="545700"/>
          </a:xfrm>
          <a:prstGeom prst="straightConnector1">
            <a:avLst/>
          </a:prstGeom>
          <a:noFill/>
          <a:ln w="9525" cap="flat" cmpd="sng">
            <a:solidFill>
              <a:schemeClr val="dk2"/>
            </a:solidFill>
            <a:prstDash val="solid"/>
            <a:round/>
            <a:headEnd type="none" w="med" len="med"/>
            <a:tailEnd type="triangle" w="med" len="med"/>
          </a:ln>
        </p:spPr>
      </p:cxnSp>
      <p:pic>
        <p:nvPicPr>
          <p:cNvPr id="149" name="Google Shape;149;g1e84bdf5434_0_38"/>
          <p:cNvPicPr preferRelativeResize="0"/>
          <p:nvPr/>
        </p:nvPicPr>
        <p:blipFill>
          <a:blip r:embed="rId4">
            <a:alphaModFix/>
          </a:blip>
          <a:stretch>
            <a:fillRect/>
          </a:stretch>
        </p:blipFill>
        <p:spPr>
          <a:xfrm>
            <a:off x="968613" y="4067438"/>
            <a:ext cx="6848475" cy="2543175"/>
          </a:xfrm>
          <a:prstGeom prst="rect">
            <a:avLst/>
          </a:prstGeom>
          <a:noFill/>
          <a:ln>
            <a:noFill/>
          </a:ln>
        </p:spPr>
      </p:pic>
      <p:cxnSp>
        <p:nvCxnSpPr>
          <p:cNvPr id="150" name="Google Shape;150;g1e84bdf5434_0_38"/>
          <p:cNvCxnSpPr/>
          <p:nvPr/>
        </p:nvCxnSpPr>
        <p:spPr>
          <a:xfrm rot="10800000">
            <a:off x="7733375" y="1379850"/>
            <a:ext cx="710400" cy="3810000"/>
          </a:xfrm>
          <a:prstGeom prst="straightConnector1">
            <a:avLst/>
          </a:prstGeom>
          <a:noFill/>
          <a:ln w="9525" cap="flat" cmpd="sng">
            <a:solidFill>
              <a:schemeClr val="dk2"/>
            </a:solidFill>
            <a:prstDash val="solid"/>
            <a:round/>
            <a:headEnd type="none" w="med" len="med"/>
            <a:tailEnd type="triangle" w="med" len="med"/>
          </a:ln>
        </p:spPr>
      </p:cxnSp>
      <p:cxnSp>
        <p:nvCxnSpPr>
          <p:cNvPr id="151" name="Google Shape;151;g1e84bdf5434_0_38"/>
          <p:cNvCxnSpPr/>
          <p:nvPr/>
        </p:nvCxnSpPr>
        <p:spPr>
          <a:xfrm rot="10800000">
            <a:off x="2512450" y="5828350"/>
            <a:ext cx="1101900" cy="803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e84bdf5434_0_5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Git crée un répertoire </a:t>
            </a:r>
            <a:endParaRPr/>
          </a:p>
        </p:txBody>
      </p:sp>
      <p:pic>
        <p:nvPicPr>
          <p:cNvPr id="157" name="Google Shape;157;g1e84bdf5434_0_51"/>
          <p:cNvPicPr preferRelativeResize="0"/>
          <p:nvPr/>
        </p:nvPicPr>
        <p:blipFill>
          <a:blip r:embed="rId3">
            <a:alphaModFix/>
          </a:blip>
          <a:stretch>
            <a:fillRect/>
          </a:stretch>
        </p:blipFill>
        <p:spPr>
          <a:xfrm>
            <a:off x="1693513" y="1374388"/>
            <a:ext cx="6086475" cy="2933700"/>
          </a:xfrm>
          <a:prstGeom prst="rect">
            <a:avLst/>
          </a:prstGeom>
          <a:noFill/>
          <a:ln>
            <a:noFill/>
          </a:ln>
        </p:spPr>
      </p:pic>
      <p:cxnSp>
        <p:nvCxnSpPr>
          <p:cNvPr id="158" name="Google Shape;158;g1e84bdf5434_0_51"/>
          <p:cNvCxnSpPr/>
          <p:nvPr/>
        </p:nvCxnSpPr>
        <p:spPr>
          <a:xfrm>
            <a:off x="494275" y="1740250"/>
            <a:ext cx="1462200" cy="113400"/>
          </a:xfrm>
          <a:prstGeom prst="straightConnector1">
            <a:avLst/>
          </a:prstGeom>
          <a:noFill/>
          <a:ln w="9525" cap="flat" cmpd="sng">
            <a:solidFill>
              <a:schemeClr val="dk2"/>
            </a:solidFill>
            <a:prstDash val="solid"/>
            <a:round/>
            <a:headEnd type="none" w="med" len="med"/>
            <a:tailEnd type="triangle" w="med" len="med"/>
          </a:ln>
        </p:spPr>
      </p:cxnSp>
      <p:pic>
        <p:nvPicPr>
          <p:cNvPr id="159" name="Google Shape;159;g1e84bdf5434_0_51"/>
          <p:cNvPicPr preferRelativeResize="0"/>
          <p:nvPr/>
        </p:nvPicPr>
        <p:blipFill>
          <a:blip r:embed="rId4">
            <a:alphaModFix/>
          </a:blip>
          <a:stretch>
            <a:fillRect/>
          </a:stretch>
        </p:blipFill>
        <p:spPr>
          <a:xfrm>
            <a:off x="2160375" y="4161863"/>
            <a:ext cx="4715417" cy="2245112"/>
          </a:xfrm>
          <a:prstGeom prst="rect">
            <a:avLst/>
          </a:prstGeom>
          <a:noFill/>
          <a:ln>
            <a:noFill/>
          </a:ln>
        </p:spPr>
      </p:pic>
      <p:cxnSp>
        <p:nvCxnSpPr>
          <p:cNvPr id="160" name="Google Shape;160;g1e84bdf5434_0_51"/>
          <p:cNvCxnSpPr/>
          <p:nvPr/>
        </p:nvCxnSpPr>
        <p:spPr>
          <a:xfrm>
            <a:off x="1009125" y="4602900"/>
            <a:ext cx="1369500" cy="319200"/>
          </a:xfrm>
          <a:prstGeom prst="straightConnector1">
            <a:avLst/>
          </a:prstGeom>
          <a:noFill/>
          <a:ln w="9525" cap="flat" cmpd="sng">
            <a:solidFill>
              <a:schemeClr val="dk2"/>
            </a:solidFill>
            <a:prstDash val="solid"/>
            <a:round/>
            <a:headEnd type="none" w="med" len="med"/>
            <a:tailEnd type="triangle" w="med" len="med"/>
          </a:ln>
        </p:spPr>
      </p:cxnSp>
      <p:sp>
        <p:nvSpPr>
          <p:cNvPr id="161" name="Google Shape;161;g1e84bdf5434_0_51"/>
          <p:cNvSpPr txBox="1"/>
          <p:nvPr/>
        </p:nvSpPr>
        <p:spPr>
          <a:xfrm>
            <a:off x="360400" y="4376350"/>
            <a:ext cx="59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contenu de git</a:t>
            </a:r>
            <a:endParaRPr>
              <a:latin typeface="Calibri"/>
              <a:ea typeface="Calibri"/>
              <a:cs typeface="Calibri"/>
              <a:sym typeface="Calibri"/>
            </a:endParaRPr>
          </a:p>
        </p:txBody>
      </p:sp>
      <p:sp>
        <p:nvSpPr>
          <p:cNvPr id="162" name="Google Shape;162;g1e84bdf5434_0_51"/>
          <p:cNvSpPr txBox="1"/>
          <p:nvPr/>
        </p:nvSpPr>
        <p:spPr>
          <a:xfrm>
            <a:off x="257425" y="4994200"/>
            <a:ext cx="1606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ici il enregistre les backups incrémentaux</a:t>
            </a:r>
            <a:endParaRPr>
              <a:latin typeface="Calibri"/>
              <a:ea typeface="Calibri"/>
              <a:cs typeface="Calibri"/>
              <a:sym typeface="Calibri"/>
            </a:endParaRPr>
          </a:p>
          <a:p>
            <a:pPr marL="0" lvl="0" indent="0" algn="l" rtl="0">
              <a:spcBef>
                <a:spcPts val="0"/>
              </a:spcBef>
              <a:spcAft>
                <a:spcPts val="0"/>
              </a:spcAft>
              <a:buNone/>
            </a:pPr>
            <a:r>
              <a:rPr lang="fr-FR">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r>
              <a:rPr lang="fr-FR">
                <a:latin typeface="Calibri"/>
                <a:ea typeface="Calibri"/>
                <a:cs typeface="Calibri"/>
                <a:sym typeface="Calibri"/>
              </a:rPr>
              <a:t>informations de configuration</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e84bdf5434_0_6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a:t>consultation du contenu du git local</a:t>
            </a:r>
            <a:endParaRPr/>
          </a:p>
        </p:txBody>
      </p:sp>
      <p:pic>
        <p:nvPicPr>
          <p:cNvPr id="168" name="Google Shape;168;g1e84bdf5434_0_67"/>
          <p:cNvPicPr preferRelativeResize="0"/>
          <p:nvPr/>
        </p:nvPicPr>
        <p:blipFill>
          <a:blip r:embed="rId3">
            <a:alphaModFix/>
          </a:blip>
          <a:stretch>
            <a:fillRect/>
          </a:stretch>
        </p:blipFill>
        <p:spPr>
          <a:xfrm>
            <a:off x="152400" y="1302313"/>
            <a:ext cx="4867275" cy="5029200"/>
          </a:xfrm>
          <a:prstGeom prst="rect">
            <a:avLst/>
          </a:prstGeom>
          <a:noFill/>
          <a:ln>
            <a:noFill/>
          </a:ln>
        </p:spPr>
      </p:pic>
      <p:pic>
        <p:nvPicPr>
          <p:cNvPr id="169" name="Google Shape;169;g1e84bdf5434_0_67"/>
          <p:cNvPicPr preferRelativeResize="0"/>
          <p:nvPr/>
        </p:nvPicPr>
        <p:blipFill>
          <a:blip r:embed="rId4">
            <a:alphaModFix/>
          </a:blip>
          <a:stretch>
            <a:fillRect/>
          </a:stretch>
        </p:blipFill>
        <p:spPr>
          <a:xfrm>
            <a:off x="5715000" y="1745088"/>
            <a:ext cx="2971800" cy="4038600"/>
          </a:xfrm>
          <a:prstGeom prst="rect">
            <a:avLst/>
          </a:prstGeom>
          <a:noFill/>
          <a:ln>
            <a:noFill/>
          </a:ln>
        </p:spPr>
      </p:pic>
      <p:cxnSp>
        <p:nvCxnSpPr>
          <p:cNvPr id="170" name="Google Shape;170;g1e84bdf5434_0_67"/>
          <p:cNvCxnSpPr/>
          <p:nvPr/>
        </p:nvCxnSpPr>
        <p:spPr>
          <a:xfrm rot="10800000" flipH="1">
            <a:off x="3017100" y="2965700"/>
            <a:ext cx="2615400" cy="3120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1e84bdf5434_0_75"/>
          <p:cNvPicPr preferRelativeResize="0"/>
          <p:nvPr/>
        </p:nvPicPr>
        <p:blipFill>
          <a:blip r:embed="rId3">
            <a:alphaModFix/>
          </a:blip>
          <a:stretch>
            <a:fillRect/>
          </a:stretch>
        </p:blipFill>
        <p:spPr>
          <a:xfrm>
            <a:off x="152400" y="228600"/>
            <a:ext cx="8839200" cy="5757160"/>
          </a:xfrm>
          <a:prstGeom prst="rect">
            <a:avLst/>
          </a:prstGeom>
          <a:noFill/>
          <a:ln>
            <a:noFill/>
          </a:ln>
        </p:spPr>
      </p:pic>
      <p:cxnSp>
        <p:nvCxnSpPr>
          <p:cNvPr id="176" name="Google Shape;176;g1e84bdf5434_0_75"/>
          <p:cNvCxnSpPr/>
          <p:nvPr/>
        </p:nvCxnSpPr>
        <p:spPr>
          <a:xfrm rot="10800000">
            <a:off x="1482650" y="3614375"/>
            <a:ext cx="2492100" cy="2986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e84bdf5434_0_6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Remarque </a:t>
            </a:r>
            <a:endParaRPr/>
          </a:p>
        </p:txBody>
      </p:sp>
      <p:sp>
        <p:nvSpPr>
          <p:cNvPr id="182" name="Google Shape;182;g1e84bdf5434_0_61"/>
          <p:cNvSpPr txBox="1">
            <a:spLocks noGrp="1"/>
          </p:cNvSpPr>
          <p:nvPr>
            <p:ph type="body" idx="1"/>
          </p:nvPr>
        </p:nvSpPr>
        <p:spPr>
          <a:xfrm>
            <a:off x="457200" y="1600200"/>
            <a:ext cx="8229600" cy="11430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fr-FR"/>
              <a:t>ça ne sert à rien de tout “backup(er)”. Par exemple les fichiers compilé (.class) !</a:t>
            </a:r>
            <a:endParaRPr/>
          </a:p>
        </p:txBody>
      </p:sp>
      <p:pic>
        <p:nvPicPr>
          <p:cNvPr id="183" name="Google Shape;183;g1e84bdf5434_0_61"/>
          <p:cNvPicPr preferRelativeResize="0"/>
          <p:nvPr/>
        </p:nvPicPr>
        <p:blipFill>
          <a:blip r:embed="rId3">
            <a:alphaModFix/>
          </a:blip>
          <a:stretch>
            <a:fillRect/>
          </a:stretch>
        </p:blipFill>
        <p:spPr>
          <a:xfrm>
            <a:off x="350075" y="2972850"/>
            <a:ext cx="7846550" cy="3733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e84bdf5434_0_8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Gitignore</a:t>
            </a:r>
            <a:endParaRPr/>
          </a:p>
        </p:txBody>
      </p:sp>
      <p:pic>
        <p:nvPicPr>
          <p:cNvPr id="189" name="Google Shape;189;g1e84bdf5434_0_83"/>
          <p:cNvPicPr preferRelativeResize="0"/>
          <p:nvPr/>
        </p:nvPicPr>
        <p:blipFill>
          <a:blip r:embed="rId3">
            <a:alphaModFix/>
          </a:blip>
          <a:stretch>
            <a:fillRect/>
          </a:stretch>
        </p:blipFill>
        <p:spPr>
          <a:xfrm>
            <a:off x="152400" y="1570038"/>
            <a:ext cx="4752975" cy="3390900"/>
          </a:xfrm>
          <a:prstGeom prst="rect">
            <a:avLst/>
          </a:prstGeom>
          <a:noFill/>
          <a:ln>
            <a:noFill/>
          </a:ln>
        </p:spPr>
      </p:pic>
      <p:pic>
        <p:nvPicPr>
          <p:cNvPr id="190" name="Google Shape;190;g1e84bdf5434_0_83"/>
          <p:cNvPicPr preferRelativeResize="0"/>
          <p:nvPr/>
        </p:nvPicPr>
        <p:blipFill>
          <a:blip r:embed="rId4">
            <a:alphaModFix/>
          </a:blip>
          <a:stretch>
            <a:fillRect/>
          </a:stretch>
        </p:blipFill>
        <p:spPr>
          <a:xfrm>
            <a:off x="5057775" y="1570038"/>
            <a:ext cx="3933825" cy="3211099"/>
          </a:xfrm>
          <a:prstGeom prst="rect">
            <a:avLst/>
          </a:prstGeom>
          <a:noFill/>
          <a:ln>
            <a:noFill/>
          </a:ln>
        </p:spPr>
      </p:pic>
      <p:sp>
        <p:nvSpPr>
          <p:cNvPr id="191" name="Google Shape;191;g1e84bdf5434_0_83"/>
          <p:cNvSpPr txBox="1"/>
          <p:nvPr/>
        </p:nvSpPr>
        <p:spPr>
          <a:xfrm>
            <a:off x="6137200" y="3820300"/>
            <a:ext cx="3027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les fichiers que git va ignorer et donc ne pas garder</a:t>
            </a:r>
            <a:endParaRPr>
              <a:latin typeface="Calibri"/>
              <a:ea typeface="Calibri"/>
              <a:cs typeface="Calibri"/>
              <a:sym typeface="Calibri"/>
            </a:endParaRPr>
          </a:p>
        </p:txBody>
      </p:sp>
      <p:pic>
        <p:nvPicPr>
          <p:cNvPr id="192" name="Google Shape;192;g1e84bdf5434_0_83"/>
          <p:cNvPicPr preferRelativeResize="0"/>
          <p:nvPr/>
        </p:nvPicPr>
        <p:blipFill>
          <a:blip r:embed="rId5">
            <a:alphaModFix/>
          </a:blip>
          <a:stretch>
            <a:fillRect/>
          </a:stretch>
        </p:blipFill>
        <p:spPr>
          <a:xfrm>
            <a:off x="4905375" y="5175113"/>
            <a:ext cx="3952875" cy="1323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e84bdf5434_0_9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Maintenant: sauvegarder dans git?</a:t>
            </a:r>
            <a:endParaRPr/>
          </a:p>
        </p:txBody>
      </p:sp>
      <p:pic>
        <p:nvPicPr>
          <p:cNvPr id="198" name="Google Shape;198;g1e84bdf5434_0_92"/>
          <p:cNvPicPr preferRelativeResize="0"/>
          <p:nvPr/>
        </p:nvPicPr>
        <p:blipFill>
          <a:blip r:embed="rId3">
            <a:alphaModFix/>
          </a:blip>
          <a:stretch>
            <a:fillRect/>
          </a:stretch>
        </p:blipFill>
        <p:spPr>
          <a:xfrm>
            <a:off x="1007075" y="1353813"/>
            <a:ext cx="6122656" cy="5135561"/>
          </a:xfrm>
          <a:prstGeom prst="rect">
            <a:avLst/>
          </a:prstGeom>
          <a:noFill/>
          <a:ln>
            <a:noFill/>
          </a:ln>
        </p:spPr>
      </p:pic>
      <p:cxnSp>
        <p:nvCxnSpPr>
          <p:cNvPr id="199" name="Google Shape;199;g1e84bdf5434_0_92"/>
          <p:cNvCxnSpPr/>
          <p:nvPr/>
        </p:nvCxnSpPr>
        <p:spPr>
          <a:xfrm flipH="1">
            <a:off x="4922050" y="3387800"/>
            <a:ext cx="2914200" cy="2059500"/>
          </a:xfrm>
          <a:prstGeom prst="straightConnector1">
            <a:avLst/>
          </a:prstGeom>
          <a:noFill/>
          <a:ln w="9525" cap="flat" cmpd="sng">
            <a:solidFill>
              <a:schemeClr val="dk2"/>
            </a:solidFill>
            <a:prstDash val="solid"/>
            <a:round/>
            <a:headEnd type="none" w="med" len="med"/>
            <a:tailEnd type="triangle" w="med" len="med"/>
          </a:ln>
        </p:spPr>
      </p:cxnSp>
      <p:sp>
        <p:nvSpPr>
          <p:cNvPr id="200" name="Google Shape;200;g1e84bdf5434_0_92"/>
          <p:cNvSpPr txBox="1"/>
          <p:nvPr/>
        </p:nvSpPr>
        <p:spPr>
          <a:xfrm>
            <a:off x="7537500" y="3429000"/>
            <a:ext cx="1606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beaucoup d’options sont maintenant activés</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e84bdf5434_0_10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fr-FR"/>
              <a:t>Maintenant: sauvegarder dans git?</a:t>
            </a:r>
            <a:endParaRPr/>
          </a:p>
        </p:txBody>
      </p:sp>
      <p:pic>
        <p:nvPicPr>
          <p:cNvPr id="206" name="Google Shape;206;g1e84bdf5434_0_100"/>
          <p:cNvPicPr preferRelativeResize="0"/>
          <p:nvPr/>
        </p:nvPicPr>
        <p:blipFill>
          <a:blip r:embed="rId3">
            <a:alphaModFix/>
          </a:blip>
          <a:stretch>
            <a:fillRect/>
          </a:stretch>
        </p:blipFill>
        <p:spPr>
          <a:xfrm>
            <a:off x="457200" y="1755363"/>
            <a:ext cx="3105150" cy="2257425"/>
          </a:xfrm>
          <a:prstGeom prst="rect">
            <a:avLst/>
          </a:prstGeom>
          <a:noFill/>
          <a:ln>
            <a:noFill/>
          </a:ln>
        </p:spPr>
      </p:pic>
      <p:cxnSp>
        <p:nvCxnSpPr>
          <p:cNvPr id="207" name="Google Shape;207;g1e84bdf5434_0_100"/>
          <p:cNvCxnSpPr/>
          <p:nvPr/>
        </p:nvCxnSpPr>
        <p:spPr>
          <a:xfrm>
            <a:off x="545750" y="1534300"/>
            <a:ext cx="669300" cy="391200"/>
          </a:xfrm>
          <a:prstGeom prst="straightConnector1">
            <a:avLst/>
          </a:prstGeom>
          <a:noFill/>
          <a:ln w="9525" cap="flat" cmpd="sng">
            <a:solidFill>
              <a:schemeClr val="dk2"/>
            </a:solidFill>
            <a:prstDash val="solid"/>
            <a:round/>
            <a:headEnd type="none" w="med" len="med"/>
            <a:tailEnd type="triangle" w="med" len="med"/>
          </a:ln>
        </p:spPr>
      </p:cxnSp>
      <p:pic>
        <p:nvPicPr>
          <p:cNvPr id="208" name="Google Shape;208;g1e84bdf5434_0_100"/>
          <p:cNvPicPr preferRelativeResize="0"/>
          <p:nvPr/>
        </p:nvPicPr>
        <p:blipFill>
          <a:blip r:embed="rId4">
            <a:alphaModFix/>
          </a:blip>
          <a:stretch>
            <a:fillRect/>
          </a:stretch>
        </p:blipFill>
        <p:spPr>
          <a:xfrm>
            <a:off x="214175" y="4432913"/>
            <a:ext cx="8839198" cy="1613308"/>
          </a:xfrm>
          <a:prstGeom prst="rect">
            <a:avLst/>
          </a:prstGeom>
          <a:noFill/>
          <a:ln>
            <a:noFill/>
          </a:ln>
        </p:spPr>
      </p:pic>
      <p:cxnSp>
        <p:nvCxnSpPr>
          <p:cNvPr id="209" name="Google Shape;209;g1e84bdf5434_0_100"/>
          <p:cNvCxnSpPr/>
          <p:nvPr/>
        </p:nvCxnSpPr>
        <p:spPr>
          <a:xfrm flipH="1">
            <a:off x="3676100" y="2996525"/>
            <a:ext cx="154500" cy="1452000"/>
          </a:xfrm>
          <a:prstGeom prst="straightConnector1">
            <a:avLst/>
          </a:prstGeom>
          <a:noFill/>
          <a:ln w="9525" cap="flat" cmpd="sng">
            <a:solidFill>
              <a:schemeClr val="dk2"/>
            </a:solidFill>
            <a:prstDash val="solid"/>
            <a:round/>
            <a:headEnd type="none" w="med" len="med"/>
            <a:tailEnd type="triangle" w="med" len="med"/>
          </a:ln>
        </p:spPr>
      </p:cxnSp>
      <p:cxnSp>
        <p:nvCxnSpPr>
          <p:cNvPr id="210" name="Google Shape;210;g1e84bdf5434_0_100"/>
          <p:cNvCxnSpPr/>
          <p:nvPr/>
        </p:nvCxnSpPr>
        <p:spPr>
          <a:xfrm flipH="1">
            <a:off x="3202400" y="3552575"/>
            <a:ext cx="2883300" cy="1637400"/>
          </a:xfrm>
          <a:prstGeom prst="straightConnector1">
            <a:avLst/>
          </a:prstGeom>
          <a:noFill/>
          <a:ln w="9525" cap="flat" cmpd="sng">
            <a:solidFill>
              <a:schemeClr val="dk2"/>
            </a:solidFill>
            <a:prstDash val="solid"/>
            <a:round/>
            <a:headEnd type="none" w="med" len="med"/>
            <a:tailEnd type="triangle" w="med" len="med"/>
          </a:ln>
        </p:spPr>
      </p:cxnSp>
      <p:sp>
        <p:nvSpPr>
          <p:cNvPr id="211" name="Google Shape;211;g1e84bdf5434_0_100"/>
          <p:cNvSpPr txBox="1"/>
          <p:nvPr/>
        </p:nvSpPr>
        <p:spPr>
          <a:xfrm>
            <a:off x="6157775" y="3408400"/>
            <a:ext cx="300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des fichiers à mettre en backup</a:t>
            </a:r>
            <a:endParaRPr>
              <a:latin typeface="Calibri"/>
              <a:ea typeface="Calibri"/>
              <a:cs typeface="Calibri"/>
              <a:sym typeface="Calibri"/>
            </a:endParaRPr>
          </a:p>
        </p:txBody>
      </p:sp>
      <p:cxnSp>
        <p:nvCxnSpPr>
          <p:cNvPr id="212" name="Google Shape;212;g1e84bdf5434_0_100"/>
          <p:cNvCxnSpPr/>
          <p:nvPr/>
        </p:nvCxnSpPr>
        <p:spPr>
          <a:xfrm rot="10800000">
            <a:off x="3521575" y="5725175"/>
            <a:ext cx="1132800" cy="875400"/>
          </a:xfrm>
          <a:prstGeom prst="straightConnector1">
            <a:avLst/>
          </a:prstGeom>
          <a:noFill/>
          <a:ln w="9525" cap="flat" cmpd="sng">
            <a:solidFill>
              <a:schemeClr val="dk2"/>
            </a:solidFill>
            <a:prstDash val="solid"/>
            <a:round/>
            <a:headEnd type="none" w="med" len="med"/>
            <a:tailEnd type="triangle" w="med" len="med"/>
          </a:ln>
        </p:spPr>
      </p:cxnSp>
      <p:sp>
        <p:nvSpPr>
          <p:cNvPr id="213" name="Google Shape;213;g1e84bdf5434_0_100"/>
          <p:cNvSpPr txBox="1"/>
          <p:nvPr/>
        </p:nvSpPr>
        <p:spPr>
          <a:xfrm>
            <a:off x="4644075" y="6363725"/>
            <a:ext cx="452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Calibri"/>
                <a:ea typeface="Calibri"/>
                <a:cs typeface="Calibri"/>
                <a:sym typeface="Calibri"/>
              </a:rPr>
              <a:t>les déplacer ici</a:t>
            </a:r>
            <a:endParaRPr>
              <a:latin typeface="Calibri"/>
              <a:ea typeface="Calibri"/>
              <a:cs typeface="Calibri"/>
              <a:sym typeface="Calibri"/>
            </a:endParaRPr>
          </a:p>
        </p:txBody>
      </p:sp>
      <p:pic>
        <p:nvPicPr>
          <p:cNvPr id="214" name="Google Shape;214;g1e84bdf5434_0_100"/>
          <p:cNvPicPr preferRelativeResize="0"/>
          <p:nvPr/>
        </p:nvPicPr>
        <p:blipFill>
          <a:blip r:embed="rId5">
            <a:alphaModFix/>
          </a:blip>
          <a:stretch>
            <a:fillRect/>
          </a:stretch>
        </p:blipFill>
        <p:spPr>
          <a:xfrm>
            <a:off x="4224725" y="1797525"/>
            <a:ext cx="4703025" cy="828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e84bdf5434_0_11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décider quoi mettre en backup</a:t>
            </a:r>
            <a:endParaRPr/>
          </a:p>
        </p:txBody>
      </p:sp>
      <p:pic>
        <p:nvPicPr>
          <p:cNvPr id="220" name="Google Shape;220;g1e84bdf5434_0_115"/>
          <p:cNvPicPr preferRelativeResize="0"/>
          <p:nvPr/>
        </p:nvPicPr>
        <p:blipFill>
          <a:blip r:embed="rId3">
            <a:alphaModFix/>
          </a:blip>
          <a:stretch>
            <a:fillRect/>
          </a:stretch>
        </p:blipFill>
        <p:spPr>
          <a:xfrm>
            <a:off x="152400" y="1570038"/>
            <a:ext cx="8839203" cy="1922936"/>
          </a:xfrm>
          <a:prstGeom prst="rect">
            <a:avLst/>
          </a:prstGeom>
          <a:noFill/>
          <a:ln>
            <a:noFill/>
          </a:ln>
        </p:spPr>
      </p:pic>
      <p:pic>
        <p:nvPicPr>
          <p:cNvPr id="221" name="Google Shape;221;g1e84bdf5434_0_115"/>
          <p:cNvPicPr preferRelativeResize="0"/>
          <p:nvPr/>
        </p:nvPicPr>
        <p:blipFill>
          <a:blip r:embed="rId4">
            <a:alphaModFix/>
          </a:blip>
          <a:stretch>
            <a:fillRect/>
          </a:stretch>
        </p:blipFill>
        <p:spPr>
          <a:xfrm>
            <a:off x="152400" y="3645374"/>
            <a:ext cx="4304294" cy="3060226"/>
          </a:xfrm>
          <a:prstGeom prst="rect">
            <a:avLst/>
          </a:prstGeom>
          <a:noFill/>
          <a:ln>
            <a:noFill/>
          </a:ln>
        </p:spPr>
      </p:pic>
      <p:cxnSp>
        <p:nvCxnSpPr>
          <p:cNvPr id="222" name="Google Shape;222;g1e84bdf5434_0_115"/>
          <p:cNvCxnSpPr/>
          <p:nvPr/>
        </p:nvCxnSpPr>
        <p:spPr>
          <a:xfrm flipH="1">
            <a:off x="1400350" y="4386650"/>
            <a:ext cx="1863900" cy="247200"/>
          </a:xfrm>
          <a:prstGeom prst="straightConnector1">
            <a:avLst/>
          </a:prstGeom>
          <a:noFill/>
          <a:ln w="9525" cap="flat" cmpd="sng">
            <a:solidFill>
              <a:schemeClr val="dk2"/>
            </a:solidFill>
            <a:prstDash val="solid"/>
            <a:round/>
            <a:headEnd type="none" w="med" len="med"/>
            <a:tailEnd type="triangle" w="med" len="med"/>
          </a:ln>
        </p:spPr>
      </p:cxnSp>
      <p:cxnSp>
        <p:nvCxnSpPr>
          <p:cNvPr id="223" name="Google Shape;223;g1e84bdf5434_0_115"/>
          <p:cNvCxnSpPr/>
          <p:nvPr/>
        </p:nvCxnSpPr>
        <p:spPr>
          <a:xfrm rot="10800000">
            <a:off x="844400" y="4870625"/>
            <a:ext cx="2955300" cy="350100"/>
          </a:xfrm>
          <a:prstGeom prst="straightConnector1">
            <a:avLst/>
          </a:prstGeom>
          <a:noFill/>
          <a:ln w="9525" cap="flat" cmpd="sng">
            <a:solidFill>
              <a:schemeClr val="dk2"/>
            </a:solidFill>
            <a:prstDash val="solid"/>
            <a:round/>
            <a:headEnd type="none" w="med" len="med"/>
            <a:tailEnd type="triangle" w="med" len="med"/>
          </a:ln>
        </p:spPr>
      </p:cxnSp>
      <p:cxnSp>
        <p:nvCxnSpPr>
          <p:cNvPr id="224" name="Google Shape;224;g1e84bdf5434_0_115"/>
          <p:cNvCxnSpPr/>
          <p:nvPr/>
        </p:nvCxnSpPr>
        <p:spPr>
          <a:xfrm rot="10800000">
            <a:off x="854750" y="5025125"/>
            <a:ext cx="2800800" cy="576600"/>
          </a:xfrm>
          <a:prstGeom prst="straightConnector1">
            <a:avLst/>
          </a:prstGeom>
          <a:noFill/>
          <a:ln w="9525" cap="flat" cmpd="sng">
            <a:solidFill>
              <a:schemeClr val="dk2"/>
            </a:solidFill>
            <a:prstDash val="solid"/>
            <a:round/>
            <a:headEnd type="none" w="med" len="med"/>
            <a:tailEnd type="triangle" w="med" len="med"/>
          </a:ln>
        </p:spPr>
      </p:cxnSp>
      <p:pic>
        <p:nvPicPr>
          <p:cNvPr id="225" name="Google Shape;225;g1e84bdf5434_0_115"/>
          <p:cNvPicPr preferRelativeResize="0"/>
          <p:nvPr/>
        </p:nvPicPr>
        <p:blipFill>
          <a:blip r:embed="rId5">
            <a:alphaModFix/>
          </a:blip>
          <a:stretch>
            <a:fillRect/>
          </a:stretch>
        </p:blipFill>
        <p:spPr>
          <a:xfrm>
            <a:off x="4571994" y="3825174"/>
            <a:ext cx="4382506" cy="2880437"/>
          </a:xfrm>
          <a:prstGeom prst="rect">
            <a:avLst/>
          </a:prstGeom>
          <a:noFill/>
          <a:ln>
            <a:noFill/>
          </a:ln>
        </p:spPr>
      </p:pic>
      <p:cxnSp>
        <p:nvCxnSpPr>
          <p:cNvPr id="226" name="Google Shape;226;g1e84bdf5434_0_115"/>
          <p:cNvCxnSpPr/>
          <p:nvPr/>
        </p:nvCxnSpPr>
        <p:spPr>
          <a:xfrm flipH="1">
            <a:off x="5231000" y="3398100"/>
            <a:ext cx="3552600" cy="1173900"/>
          </a:xfrm>
          <a:prstGeom prst="straightConnector1">
            <a:avLst/>
          </a:prstGeom>
          <a:noFill/>
          <a:ln w="9525" cap="flat" cmpd="sng">
            <a:solidFill>
              <a:schemeClr val="dk2"/>
            </a:solidFill>
            <a:prstDash val="solid"/>
            <a:round/>
            <a:headEnd type="none" w="med" len="med"/>
            <a:tailEnd type="triangle" w="med" len="med"/>
          </a:ln>
        </p:spPr>
      </p:cxnSp>
      <p:cxnSp>
        <p:nvCxnSpPr>
          <p:cNvPr id="227" name="Google Shape;227;g1e84bdf5434_0_115"/>
          <p:cNvCxnSpPr/>
          <p:nvPr/>
        </p:nvCxnSpPr>
        <p:spPr>
          <a:xfrm>
            <a:off x="566350" y="3089200"/>
            <a:ext cx="237000" cy="1544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e84bdf5434_0_1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modification de la source</a:t>
            </a:r>
            <a:endParaRPr/>
          </a:p>
        </p:txBody>
      </p:sp>
      <p:pic>
        <p:nvPicPr>
          <p:cNvPr id="233" name="Google Shape;233;g1e84bdf5434_0_128"/>
          <p:cNvPicPr preferRelativeResize="0"/>
          <p:nvPr/>
        </p:nvPicPr>
        <p:blipFill>
          <a:blip r:embed="rId3">
            <a:alphaModFix/>
          </a:blip>
          <a:stretch>
            <a:fillRect/>
          </a:stretch>
        </p:blipFill>
        <p:spPr>
          <a:xfrm>
            <a:off x="317150" y="1281713"/>
            <a:ext cx="8229600" cy="4029075"/>
          </a:xfrm>
          <a:prstGeom prst="rect">
            <a:avLst/>
          </a:prstGeom>
          <a:noFill/>
          <a:ln>
            <a:noFill/>
          </a:ln>
        </p:spPr>
      </p:pic>
      <p:pic>
        <p:nvPicPr>
          <p:cNvPr id="234" name="Google Shape;234;g1e84bdf5434_0_128"/>
          <p:cNvPicPr preferRelativeResize="0"/>
          <p:nvPr/>
        </p:nvPicPr>
        <p:blipFill>
          <a:blip r:embed="rId4">
            <a:alphaModFix/>
          </a:blip>
          <a:stretch>
            <a:fillRect/>
          </a:stretch>
        </p:blipFill>
        <p:spPr>
          <a:xfrm>
            <a:off x="698150" y="5310788"/>
            <a:ext cx="6008899" cy="1242412"/>
          </a:xfrm>
          <a:prstGeom prst="rect">
            <a:avLst/>
          </a:prstGeom>
          <a:noFill/>
          <a:ln>
            <a:noFill/>
          </a:ln>
        </p:spPr>
      </p:pic>
      <p:cxnSp>
        <p:nvCxnSpPr>
          <p:cNvPr id="235" name="Google Shape;235;g1e84bdf5434_0_128"/>
          <p:cNvCxnSpPr/>
          <p:nvPr/>
        </p:nvCxnSpPr>
        <p:spPr>
          <a:xfrm flipH="1">
            <a:off x="5447300" y="6106300"/>
            <a:ext cx="2512500" cy="61800"/>
          </a:xfrm>
          <a:prstGeom prst="straightConnector1">
            <a:avLst/>
          </a:prstGeom>
          <a:noFill/>
          <a:ln w="9525" cap="flat" cmpd="sng">
            <a:solidFill>
              <a:schemeClr val="dk2"/>
            </a:solidFill>
            <a:prstDash val="solid"/>
            <a:round/>
            <a:headEnd type="none" w="med" len="med"/>
            <a:tailEnd type="triangle" w="med" len="med"/>
          </a:ln>
        </p:spPr>
      </p:cxnSp>
      <p:cxnSp>
        <p:nvCxnSpPr>
          <p:cNvPr id="236" name="Google Shape;236;g1e84bdf5434_0_128"/>
          <p:cNvCxnSpPr/>
          <p:nvPr/>
        </p:nvCxnSpPr>
        <p:spPr>
          <a:xfrm rot="10800000">
            <a:off x="1359300" y="5714925"/>
            <a:ext cx="1338600" cy="1071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dirty="0" smtClean="0"/>
              <a:t>Plan</a:t>
            </a:r>
            <a:endParaRPr/>
          </a:p>
        </p:txBody>
      </p:sp>
      <p:sp>
        <p:nvSpPr>
          <p:cNvPr id="91" name="Google Shape;9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628650" lvl="0" indent="-514350">
              <a:buFont typeface="+mj-lt"/>
              <a:buAutoNum type="arabicPeriod"/>
            </a:pPr>
            <a:r>
              <a:rPr lang="fr-FR" dirty="0" smtClean="0"/>
              <a:t>C’est quoi Git ?</a:t>
            </a:r>
          </a:p>
          <a:p>
            <a:pPr marL="628650" lvl="0" indent="-514350">
              <a:buFont typeface="+mj-lt"/>
              <a:buAutoNum type="arabicPeriod"/>
            </a:pPr>
            <a:r>
              <a:rPr lang="fr-FR" dirty="0" smtClean="0"/>
              <a:t>Comment utiliser Git ?</a:t>
            </a:r>
          </a:p>
          <a:p>
            <a:pPr marL="628650" lvl="0" indent="-514350">
              <a:buFont typeface="+mj-lt"/>
              <a:buAutoNum type="arabicPeriod"/>
            </a:pPr>
            <a:r>
              <a:rPr lang="fr-FR" dirty="0" smtClean="0"/>
              <a:t>Usage de Git depuis Eclipse : partager le projet (avec Team), création du </a:t>
            </a:r>
            <a:r>
              <a:rPr lang="fr-FR" dirty="0" err="1" smtClean="0"/>
              <a:t>repositry</a:t>
            </a:r>
            <a:r>
              <a:rPr lang="fr-FR" dirty="0" smtClean="0"/>
              <a:t> local, sélection des éléments du projet à « </a:t>
            </a:r>
            <a:r>
              <a:rPr lang="fr-FR" dirty="0" err="1" smtClean="0"/>
              <a:t>bachuper</a:t>
            </a:r>
            <a:r>
              <a:rPr lang="fr-FR" dirty="0" smtClean="0"/>
              <a:t> » et usage de </a:t>
            </a:r>
            <a:r>
              <a:rPr lang="fr-FR" dirty="0" err="1" smtClean="0"/>
              <a:t>Gitignore</a:t>
            </a:r>
            <a:r>
              <a:rPr lang="fr-FR" dirty="0" smtClean="0"/>
              <a:t>, le commit, créer le backup sur le </a:t>
            </a:r>
            <a:r>
              <a:rPr lang="fr-FR" dirty="0" err="1" smtClean="0"/>
              <a:t>cloud</a:t>
            </a:r>
            <a:r>
              <a:rPr lang="fr-FR" dirty="0" smtClean="0"/>
              <a:t> </a:t>
            </a:r>
            <a:r>
              <a:rPr lang="fr-FR" dirty="0" err="1" smtClean="0"/>
              <a:t>GitHub</a:t>
            </a:r>
            <a:r>
              <a:rPr lang="fr-FR" dirty="0" smtClean="0"/>
              <a:t>, </a:t>
            </a:r>
          </a:p>
          <a:p>
            <a:pPr marL="628650" lvl="0" indent="-514350">
              <a:buFont typeface="+mj-lt"/>
              <a:buAutoNum type="arabicPeriod"/>
            </a:pPr>
            <a:r>
              <a:rPr lang="fr-FR" dirty="0" smtClean="0"/>
              <a:t>Références </a:t>
            </a:r>
          </a:p>
          <a:p>
            <a:pPr marL="342900" indent="-139700">
              <a:spcBef>
                <a:spcPts val="0"/>
              </a:spcBef>
              <a:buSzPts val="3200"/>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e84bdf5434_0_1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un nouveau commit!</a:t>
            </a:r>
            <a:endParaRPr/>
          </a:p>
        </p:txBody>
      </p:sp>
      <p:sp>
        <p:nvSpPr>
          <p:cNvPr id="242" name="Google Shape;242;g1e84bdf5434_0_13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fr-FR"/>
              <a:t>donc, il faut un nouveau commit</a:t>
            </a:r>
            <a:endParaRPr/>
          </a:p>
        </p:txBody>
      </p:sp>
      <p:pic>
        <p:nvPicPr>
          <p:cNvPr id="243" name="Google Shape;243;g1e84bdf5434_0_137"/>
          <p:cNvPicPr preferRelativeResize="0"/>
          <p:nvPr/>
        </p:nvPicPr>
        <p:blipFill>
          <a:blip r:embed="rId3">
            <a:alphaModFix/>
          </a:blip>
          <a:stretch>
            <a:fillRect/>
          </a:stretch>
        </p:blipFill>
        <p:spPr>
          <a:xfrm>
            <a:off x="761975" y="2368400"/>
            <a:ext cx="7074251" cy="4220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e84bdf5434_0_14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un nouveau commit</a:t>
            </a:r>
            <a:endParaRPr/>
          </a:p>
        </p:txBody>
      </p:sp>
      <p:pic>
        <p:nvPicPr>
          <p:cNvPr id="249" name="Google Shape;249;g1e84bdf5434_0_143"/>
          <p:cNvPicPr preferRelativeResize="0"/>
          <p:nvPr/>
        </p:nvPicPr>
        <p:blipFill>
          <a:blip r:embed="rId3">
            <a:alphaModFix/>
          </a:blip>
          <a:stretch>
            <a:fillRect/>
          </a:stretch>
        </p:blipFill>
        <p:spPr>
          <a:xfrm>
            <a:off x="152400" y="1570038"/>
            <a:ext cx="8839198" cy="3216575"/>
          </a:xfrm>
          <a:prstGeom prst="rect">
            <a:avLst/>
          </a:prstGeom>
          <a:noFill/>
          <a:ln>
            <a:noFill/>
          </a:ln>
        </p:spPr>
      </p:pic>
      <p:cxnSp>
        <p:nvCxnSpPr>
          <p:cNvPr id="250" name="Google Shape;250;g1e84bdf5434_0_143"/>
          <p:cNvCxnSpPr/>
          <p:nvPr/>
        </p:nvCxnSpPr>
        <p:spPr>
          <a:xfrm rot="10800000">
            <a:off x="5611950" y="3573175"/>
            <a:ext cx="628200" cy="1812300"/>
          </a:xfrm>
          <a:prstGeom prst="straightConnector1">
            <a:avLst/>
          </a:prstGeom>
          <a:noFill/>
          <a:ln w="9525" cap="flat" cmpd="sng">
            <a:solidFill>
              <a:schemeClr val="dk2"/>
            </a:solidFill>
            <a:prstDash val="solid"/>
            <a:round/>
            <a:headEnd type="none" w="med" len="med"/>
            <a:tailEnd type="triangle" w="med" len="med"/>
          </a:ln>
        </p:spPr>
      </p:cxnSp>
      <p:cxnSp>
        <p:nvCxnSpPr>
          <p:cNvPr id="251" name="Google Shape;251;g1e84bdf5434_0_143"/>
          <p:cNvCxnSpPr/>
          <p:nvPr/>
        </p:nvCxnSpPr>
        <p:spPr>
          <a:xfrm rot="10800000">
            <a:off x="813575" y="2038775"/>
            <a:ext cx="3089100" cy="3738000"/>
          </a:xfrm>
          <a:prstGeom prst="straightConnector1">
            <a:avLst/>
          </a:prstGeom>
          <a:noFill/>
          <a:ln w="9525" cap="flat" cmpd="sng">
            <a:solidFill>
              <a:schemeClr val="dk2"/>
            </a:solidFill>
            <a:prstDash val="solid"/>
            <a:round/>
            <a:headEnd type="none" w="med" len="med"/>
            <a:tailEnd type="triangle" w="med" len="med"/>
          </a:ln>
        </p:spPr>
      </p:cxnSp>
      <p:cxnSp>
        <p:nvCxnSpPr>
          <p:cNvPr id="252" name="Google Shape;252;g1e84bdf5434_0_143"/>
          <p:cNvCxnSpPr/>
          <p:nvPr/>
        </p:nvCxnSpPr>
        <p:spPr>
          <a:xfrm rot="10800000" flipH="1">
            <a:off x="8351100" y="4736725"/>
            <a:ext cx="370800" cy="854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e84bdf5434_0_15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historique de commits</a:t>
            </a:r>
            <a:endParaRPr/>
          </a:p>
        </p:txBody>
      </p:sp>
      <p:pic>
        <p:nvPicPr>
          <p:cNvPr id="258" name="Google Shape;258;g1e84bdf5434_0_152"/>
          <p:cNvPicPr preferRelativeResize="0"/>
          <p:nvPr/>
        </p:nvPicPr>
        <p:blipFill>
          <a:blip r:embed="rId3">
            <a:alphaModFix/>
          </a:blip>
          <a:stretch>
            <a:fillRect/>
          </a:stretch>
        </p:blipFill>
        <p:spPr>
          <a:xfrm>
            <a:off x="718750" y="1417638"/>
            <a:ext cx="7057730" cy="51355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e84bdf5434_0_15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historique de commit</a:t>
            </a:r>
            <a:endParaRPr/>
          </a:p>
        </p:txBody>
      </p:sp>
      <p:pic>
        <p:nvPicPr>
          <p:cNvPr id="264" name="Google Shape;264;g1e84bdf5434_0_158"/>
          <p:cNvPicPr preferRelativeResize="0"/>
          <p:nvPr/>
        </p:nvPicPr>
        <p:blipFill>
          <a:blip r:embed="rId3">
            <a:alphaModFix/>
          </a:blip>
          <a:stretch>
            <a:fillRect/>
          </a:stretch>
        </p:blipFill>
        <p:spPr>
          <a:xfrm>
            <a:off x="90625" y="1590613"/>
            <a:ext cx="8839203" cy="10554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e84bdf5434_0_16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créer un backup sur cloud </a:t>
            </a:r>
            <a:endParaRPr/>
          </a:p>
        </p:txBody>
      </p:sp>
      <p:sp>
        <p:nvSpPr>
          <p:cNvPr id="270" name="Google Shape;270;g1e84bdf5434_0_16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85000" lnSpcReduction="20000"/>
          </a:bodyPr>
          <a:lstStyle/>
          <a:p>
            <a:pPr marL="457200" lvl="0" indent="-466090" algn="l" rtl="0">
              <a:spcBef>
                <a:spcPts val="0"/>
              </a:spcBef>
              <a:spcAft>
                <a:spcPts val="0"/>
              </a:spcAft>
              <a:buSzPct val="100000"/>
              <a:buAutoNum type="arabicPeriod"/>
            </a:pPr>
            <a:r>
              <a:rPr lang="fr-FR" sz="4400" dirty="0" err="1"/>
              <a:t>github</a:t>
            </a:r>
            <a:endParaRPr sz="4400"/>
          </a:p>
          <a:p>
            <a:pPr marL="914400" lvl="0" indent="0" algn="l" rtl="0">
              <a:spcBef>
                <a:spcPts val="0"/>
              </a:spcBef>
              <a:spcAft>
                <a:spcPts val="0"/>
              </a:spcAft>
              <a:buNone/>
            </a:pPr>
            <a:r>
              <a:rPr lang="fr-FR" sz="4400" dirty="0"/>
              <a:t>-login: </a:t>
            </a:r>
            <a:r>
              <a:rPr lang="fr-FR" sz="4400" dirty="0" smtClean="0"/>
              <a:t>XXXXX@univ-biskra.dz</a:t>
            </a:r>
            <a:endParaRPr sz="4400"/>
          </a:p>
          <a:p>
            <a:pPr marL="914400" lvl="0" indent="0" algn="l" rtl="0">
              <a:spcBef>
                <a:spcPts val="0"/>
              </a:spcBef>
              <a:spcAft>
                <a:spcPts val="0"/>
              </a:spcAft>
              <a:buNone/>
            </a:pPr>
            <a:r>
              <a:rPr lang="fr-FR" sz="4400" dirty="0"/>
              <a:t>-</a:t>
            </a:r>
            <a:r>
              <a:rPr lang="fr-FR" sz="4400" dirty="0" err="1"/>
              <a:t>password</a:t>
            </a:r>
            <a:r>
              <a:rPr lang="fr-FR" sz="4400" dirty="0"/>
              <a:t>: </a:t>
            </a:r>
            <a:r>
              <a:rPr lang="fr-FR" sz="4400" dirty="0" smtClean="0"/>
              <a:t>XXXXX</a:t>
            </a:r>
            <a:endParaRPr sz="4400"/>
          </a:p>
          <a:p>
            <a:pPr marL="914400" lvl="0" indent="0" algn="l" rtl="0">
              <a:spcBef>
                <a:spcPts val="0"/>
              </a:spcBef>
              <a:spcAft>
                <a:spcPts val="0"/>
              </a:spcAft>
              <a:buNone/>
            </a:pPr>
            <a:r>
              <a:rPr lang="fr-FR" sz="4400" dirty="0"/>
              <a:t>-</a:t>
            </a:r>
            <a:r>
              <a:rPr lang="fr-FR" sz="4400" dirty="0" err="1" smtClean="0"/>
              <a:t>username:XXXXX</a:t>
            </a:r>
            <a:endParaRPr sz="4400"/>
          </a:p>
          <a:p>
            <a:pPr marL="457200" lvl="0" indent="-466090" algn="l" rtl="0">
              <a:spcBef>
                <a:spcPts val="0"/>
              </a:spcBef>
              <a:spcAft>
                <a:spcPts val="0"/>
              </a:spcAft>
              <a:buSzPct val="100000"/>
              <a:buAutoNum type="arabicPeriod"/>
            </a:pPr>
            <a:r>
              <a:rPr lang="fr-FR" sz="4400" dirty="0" err="1"/>
              <a:t>gitbucket</a:t>
            </a:r>
            <a:endParaRPr sz="4400"/>
          </a:p>
          <a:p>
            <a:pPr marL="0" lvl="0" indent="0" algn="l" rtl="0">
              <a:spcBef>
                <a:spcPts val="0"/>
              </a:spcBef>
              <a:spcAft>
                <a:spcPts val="0"/>
              </a:spcAft>
              <a:buNone/>
            </a:pPr>
            <a:endParaRPr sz="4400"/>
          </a:p>
          <a:p>
            <a:pPr marL="457200" lvl="0" indent="-466090" algn="l" rtl="0">
              <a:spcBef>
                <a:spcPts val="0"/>
              </a:spcBef>
              <a:spcAft>
                <a:spcPts val="0"/>
              </a:spcAft>
              <a:buSzPct val="100000"/>
              <a:buChar char="•"/>
            </a:pPr>
            <a:r>
              <a:rPr lang="fr-FR" sz="4400" dirty="0"/>
              <a:t>Il faut avoir un compte sur l’un de ces hub</a:t>
            </a:r>
            <a:endParaRPr sz="4400"/>
          </a:p>
          <a:p>
            <a:pPr marL="457200" lvl="0" indent="-466090" algn="l" rtl="0">
              <a:spcBef>
                <a:spcPts val="0"/>
              </a:spcBef>
              <a:spcAft>
                <a:spcPts val="0"/>
              </a:spcAft>
              <a:buSzPct val="100000"/>
              <a:buChar char="•"/>
            </a:pPr>
            <a:r>
              <a:rPr lang="fr-FR" sz="4400" dirty="0"/>
              <a:t>créer un </a:t>
            </a:r>
            <a:r>
              <a:rPr lang="fr-FR" sz="4400" b="1" i="1" dirty="0" err="1"/>
              <a:t>repository</a:t>
            </a:r>
            <a:r>
              <a:rPr lang="fr-FR" sz="4400" b="1" i="1" dirty="0"/>
              <a:t> </a:t>
            </a:r>
            <a:r>
              <a:rPr lang="fr-FR" sz="4400" dirty="0"/>
              <a:t>sur le </a:t>
            </a:r>
            <a:r>
              <a:rPr lang="fr-FR" sz="4400" dirty="0" err="1"/>
              <a:t>cloud</a:t>
            </a:r>
            <a:endParaRPr sz="4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8a8fb0114a_0_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github repositry</a:t>
            </a:r>
            <a:endParaRPr/>
          </a:p>
        </p:txBody>
      </p:sp>
      <p:pic>
        <p:nvPicPr>
          <p:cNvPr id="276" name="Google Shape;276;g28a8fb0114a_0_24"/>
          <p:cNvPicPr preferRelativeResize="0"/>
          <p:nvPr/>
        </p:nvPicPr>
        <p:blipFill>
          <a:blip r:embed="rId3">
            <a:alphaModFix/>
          </a:blip>
          <a:stretch>
            <a:fillRect/>
          </a:stretch>
        </p:blipFill>
        <p:spPr>
          <a:xfrm>
            <a:off x="152400" y="1570038"/>
            <a:ext cx="8529882" cy="51355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e84bdf5434_0_18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a:t>se connecter au repository du cloud depuis Eclipse</a:t>
            </a:r>
            <a:endParaRPr/>
          </a:p>
        </p:txBody>
      </p:sp>
      <p:pic>
        <p:nvPicPr>
          <p:cNvPr id="294" name="Google Shape;294;g1e84bdf5434_0_181"/>
          <p:cNvPicPr preferRelativeResize="0"/>
          <p:nvPr/>
        </p:nvPicPr>
        <p:blipFill>
          <a:blip r:embed="rId3">
            <a:alphaModFix/>
          </a:blip>
          <a:stretch>
            <a:fillRect/>
          </a:stretch>
        </p:blipFill>
        <p:spPr>
          <a:xfrm>
            <a:off x="862925" y="1497963"/>
            <a:ext cx="7607903" cy="5135562"/>
          </a:xfrm>
          <a:prstGeom prst="rect">
            <a:avLst/>
          </a:prstGeom>
          <a:noFill/>
          <a:ln>
            <a:noFill/>
          </a:ln>
        </p:spPr>
      </p:pic>
      <p:cxnSp>
        <p:nvCxnSpPr>
          <p:cNvPr id="295" name="Google Shape;295;g1e84bdf5434_0_181"/>
          <p:cNvCxnSpPr/>
          <p:nvPr/>
        </p:nvCxnSpPr>
        <p:spPr>
          <a:xfrm flipH="1">
            <a:off x="7105250" y="5117750"/>
            <a:ext cx="1822500" cy="772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e84bdf5434_0_18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990"/>
              <a:buFont typeface="Arial"/>
              <a:buNone/>
            </a:pPr>
            <a:r>
              <a:rPr lang="fr-FR"/>
              <a:t>se connecter au repository du cloud depuis Eclipse</a:t>
            </a:r>
            <a:endParaRPr/>
          </a:p>
        </p:txBody>
      </p:sp>
      <p:pic>
        <p:nvPicPr>
          <p:cNvPr id="301" name="Google Shape;301;g1e84bdf5434_0_188"/>
          <p:cNvPicPr preferRelativeResize="0"/>
          <p:nvPr/>
        </p:nvPicPr>
        <p:blipFill>
          <a:blip r:embed="rId3">
            <a:alphaModFix/>
          </a:blip>
          <a:stretch>
            <a:fillRect/>
          </a:stretch>
        </p:blipFill>
        <p:spPr>
          <a:xfrm>
            <a:off x="152400" y="1570038"/>
            <a:ext cx="4733925" cy="3800475"/>
          </a:xfrm>
          <a:prstGeom prst="rect">
            <a:avLst/>
          </a:prstGeom>
          <a:noFill/>
          <a:ln>
            <a:noFill/>
          </a:ln>
        </p:spPr>
      </p:pic>
      <p:pic>
        <p:nvPicPr>
          <p:cNvPr id="302" name="Google Shape;302;g1e84bdf5434_0_188"/>
          <p:cNvPicPr preferRelativeResize="0"/>
          <p:nvPr/>
        </p:nvPicPr>
        <p:blipFill>
          <a:blip r:embed="rId4">
            <a:alphaModFix/>
          </a:blip>
          <a:stretch>
            <a:fillRect/>
          </a:stretch>
        </p:blipFill>
        <p:spPr>
          <a:xfrm>
            <a:off x="4616525" y="2888088"/>
            <a:ext cx="3952875" cy="1874632"/>
          </a:xfrm>
          <a:prstGeom prst="rect">
            <a:avLst/>
          </a:prstGeom>
          <a:noFill/>
          <a:ln>
            <a:noFill/>
          </a:ln>
        </p:spPr>
      </p:pic>
      <p:cxnSp>
        <p:nvCxnSpPr>
          <p:cNvPr id="303" name="Google Shape;303;g1e84bdf5434_0_188"/>
          <p:cNvCxnSpPr/>
          <p:nvPr/>
        </p:nvCxnSpPr>
        <p:spPr>
          <a:xfrm>
            <a:off x="1081225" y="2430150"/>
            <a:ext cx="3686400" cy="1215000"/>
          </a:xfrm>
          <a:prstGeom prst="straightConnector1">
            <a:avLst/>
          </a:prstGeom>
          <a:noFill/>
          <a:ln w="9525" cap="flat" cmpd="sng">
            <a:solidFill>
              <a:schemeClr val="dk2"/>
            </a:solidFill>
            <a:prstDash val="solid"/>
            <a:round/>
            <a:headEnd type="none" w="med" len="med"/>
            <a:tailEnd type="triangle" w="med" len="med"/>
          </a:ln>
        </p:spPr>
      </p:cxnSp>
      <p:pic>
        <p:nvPicPr>
          <p:cNvPr id="304" name="Google Shape;304;g1e84bdf5434_0_188"/>
          <p:cNvPicPr preferRelativeResize="0"/>
          <p:nvPr/>
        </p:nvPicPr>
        <p:blipFill>
          <a:blip r:embed="rId5">
            <a:alphaModFix/>
          </a:blip>
          <a:stretch>
            <a:fillRect/>
          </a:stretch>
        </p:blipFill>
        <p:spPr>
          <a:xfrm>
            <a:off x="981600" y="4091340"/>
            <a:ext cx="3199100" cy="2681500"/>
          </a:xfrm>
          <a:prstGeom prst="rect">
            <a:avLst/>
          </a:prstGeom>
          <a:noFill/>
          <a:ln>
            <a:noFill/>
          </a:ln>
        </p:spPr>
      </p:pic>
      <p:cxnSp>
        <p:nvCxnSpPr>
          <p:cNvPr id="305" name="Google Shape;305;g1e84bdf5434_0_188"/>
          <p:cNvCxnSpPr/>
          <p:nvPr/>
        </p:nvCxnSpPr>
        <p:spPr>
          <a:xfrm rot="10800000">
            <a:off x="4139675" y="4386675"/>
            <a:ext cx="3161100" cy="257400"/>
          </a:xfrm>
          <a:prstGeom prst="straightConnector1">
            <a:avLst/>
          </a:prstGeom>
          <a:noFill/>
          <a:ln w="9525" cap="flat" cmpd="sng">
            <a:solidFill>
              <a:schemeClr val="dk2"/>
            </a:solidFill>
            <a:prstDash val="solid"/>
            <a:round/>
            <a:headEnd type="none" w="med" len="med"/>
            <a:tailEnd type="triangle" w="med" len="med"/>
          </a:ln>
        </p:spPr>
      </p:cxnSp>
      <p:pic>
        <p:nvPicPr>
          <p:cNvPr id="306" name="Google Shape;306;g1e84bdf5434_0_188"/>
          <p:cNvPicPr preferRelativeResize="0"/>
          <p:nvPr/>
        </p:nvPicPr>
        <p:blipFill>
          <a:blip r:embed="rId6">
            <a:alphaModFix/>
          </a:blip>
          <a:stretch>
            <a:fillRect/>
          </a:stretch>
        </p:blipFill>
        <p:spPr>
          <a:xfrm>
            <a:off x="5653725" y="3916634"/>
            <a:ext cx="3325500" cy="3030918"/>
          </a:xfrm>
          <a:prstGeom prst="rect">
            <a:avLst/>
          </a:prstGeom>
          <a:noFill/>
          <a:ln>
            <a:noFill/>
          </a:ln>
        </p:spPr>
      </p:pic>
      <p:cxnSp>
        <p:nvCxnSpPr>
          <p:cNvPr id="307" name="Google Shape;307;g1e84bdf5434_0_188"/>
          <p:cNvCxnSpPr>
            <a:endCxn id="306" idx="1"/>
          </p:cNvCxnSpPr>
          <p:nvPr/>
        </p:nvCxnSpPr>
        <p:spPr>
          <a:xfrm>
            <a:off x="3531825" y="4819193"/>
            <a:ext cx="2121900" cy="612900"/>
          </a:xfrm>
          <a:prstGeom prst="straightConnector1">
            <a:avLst/>
          </a:prstGeom>
          <a:noFill/>
          <a:ln w="9525" cap="flat" cmpd="sng">
            <a:solidFill>
              <a:schemeClr val="dk2"/>
            </a:solidFill>
            <a:prstDash val="solid"/>
            <a:round/>
            <a:headEnd type="none" w="med" len="med"/>
            <a:tailEnd type="triangle" w="med" len="med"/>
          </a:ln>
        </p:spPr>
      </p:cxnSp>
      <p:sp>
        <p:nvSpPr>
          <p:cNvPr id="308" name="Google Shape;308;g1e84bdf5434_0_188"/>
          <p:cNvSpPr txBox="1"/>
          <p:nvPr/>
        </p:nvSpPr>
        <p:spPr>
          <a:xfrm>
            <a:off x="7383150" y="5375200"/>
            <a:ext cx="18741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latin typeface="Calibri"/>
                <a:ea typeface="Calibri"/>
                <a:cs typeface="Calibri"/>
                <a:sym typeface="Calibri"/>
              </a:rPr>
              <a:t>put the url of the github reporstry</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a8fb0114a_0_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URI configuré</a:t>
            </a:r>
            <a:endParaRPr/>
          </a:p>
        </p:txBody>
      </p:sp>
      <p:pic>
        <p:nvPicPr>
          <p:cNvPr id="314" name="Google Shape;314;g28a8fb0114a_0_8"/>
          <p:cNvPicPr preferRelativeResize="0"/>
          <p:nvPr/>
        </p:nvPicPr>
        <p:blipFill>
          <a:blip r:embed="rId3">
            <a:alphaModFix/>
          </a:blip>
          <a:stretch>
            <a:fillRect/>
          </a:stretch>
        </p:blipFill>
        <p:spPr>
          <a:xfrm>
            <a:off x="152400" y="1570038"/>
            <a:ext cx="4724400" cy="4000500"/>
          </a:xfrm>
          <a:prstGeom prst="rect">
            <a:avLst/>
          </a:prstGeom>
          <a:noFill/>
          <a:ln>
            <a:noFill/>
          </a:ln>
        </p:spPr>
      </p:pic>
      <p:cxnSp>
        <p:nvCxnSpPr>
          <p:cNvPr id="315" name="Google Shape;315;g28a8fb0114a_0_8"/>
          <p:cNvCxnSpPr/>
          <p:nvPr/>
        </p:nvCxnSpPr>
        <p:spPr>
          <a:xfrm flipH="1">
            <a:off x="2574300" y="1184200"/>
            <a:ext cx="1966800" cy="1348800"/>
          </a:xfrm>
          <a:prstGeom prst="straightConnector1">
            <a:avLst/>
          </a:prstGeom>
          <a:noFill/>
          <a:ln w="9525" cap="flat" cmpd="sng">
            <a:solidFill>
              <a:schemeClr val="dk2"/>
            </a:solidFill>
            <a:prstDash val="solid"/>
            <a:round/>
            <a:headEnd type="none" w="med" len="med"/>
            <a:tailEnd type="triangle" w="med" len="med"/>
          </a:ln>
        </p:spPr>
      </p:cxnSp>
      <p:pic>
        <p:nvPicPr>
          <p:cNvPr id="316" name="Google Shape;316;g28a8fb0114a_0_8"/>
          <p:cNvPicPr preferRelativeResize="0"/>
          <p:nvPr/>
        </p:nvPicPr>
        <p:blipFill>
          <a:blip r:embed="rId4">
            <a:alphaModFix/>
          </a:blip>
          <a:stretch>
            <a:fillRect/>
          </a:stretch>
        </p:blipFill>
        <p:spPr>
          <a:xfrm>
            <a:off x="5029200" y="1570038"/>
            <a:ext cx="3962400" cy="3297997"/>
          </a:xfrm>
          <a:prstGeom prst="rect">
            <a:avLst/>
          </a:prstGeom>
          <a:noFill/>
          <a:ln>
            <a:noFill/>
          </a:ln>
        </p:spPr>
      </p:pic>
      <p:pic>
        <p:nvPicPr>
          <p:cNvPr id="317" name="Google Shape;317;g28a8fb0114a_0_8"/>
          <p:cNvPicPr preferRelativeResize="0"/>
          <p:nvPr/>
        </p:nvPicPr>
        <p:blipFill>
          <a:blip r:embed="rId5">
            <a:alphaModFix/>
          </a:blip>
          <a:stretch>
            <a:fillRect/>
          </a:stretch>
        </p:blipFill>
        <p:spPr>
          <a:xfrm>
            <a:off x="2337475" y="3774468"/>
            <a:ext cx="3707050" cy="2903049"/>
          </a:xfrm>
          <a:prstGeom prst="rect">
            <a:avLst/>
          </a:prstGeom>
          <a:noFill/>
          <a:ln>
            <a:noFill/>
          </a:ln>
        </p:spPr>
      </p:pic>
      <p:cxnSp>
        <p:nvCxnSpPr>
          <p:cNvPr id="318" name="Google Shape;318;g28a8fb0114a_0_8"/>
          <p:cNvCxnSpPr>
            <a:endCxn id="317" idx="3"/>
          </p:cNvCxnSpPr>
          <p:nvPr/>
        </p:nvCxnSpPr>
        <p:spPr>
          <a:xfrm flipH="1">
            <a:off x="6044525" y="4252792"/>
            <a:ext cx="2564100" cy="97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8a8fb0114a_0_1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324" name="Google Shape;324;g28a8fb0114a_0_16"/>
          <p:cNvPicPr preferRelativeResize="0"/>
          <p:nvPr/>
        </p:nvPicPr>
        <p:blipFill>
          <a:blip r:embed="rId3">
            <a:alphaModFix/>
          </a:blip>
          <a:stretch>
            <a:fillRect/>
          </a:stretch>
        </p:blipFill>
        <p:spPr>
          <a:xfrm>
            <a:off x="152400" y="1570038"/>
            <a:ext cx="5495925" cy="4924425"/>
          </a:xfrm>
          <a:prstGeom prst="rect">
            <a:avLst/>
          </a:prstGeom>
          <a:noFill/>
          <a:ln>
            <a:noFill/>
          </a:ln>
        </p:spPr>
      </p:pic>
      <p:pic>
        <p:nvPicPr>
          <p:cNvPr id="325" name="Google Shape;325;g28a8fb0114a_0_16"/>
          <p:cNvPicPr preferRelativeResize="0"/>
          <p:nvPr/>
        </p:nvPicPr>
        <p:blipFill>
          <a:blip r:embed="rId4">
            <a:alphaModFix/>
          </a:blip>
          <a:stretch>
            <a:fillRect/>
          </a:stretch>
        </p:blipFill>
        <p:spPr>
          <a:xfrm>
            <a:off x="5800725" y="1570038"/>
            <a:ext cx="3190875" cy="2377973"/>
          </a:xfrm>
          <a:prstGeom prst="rect">
            <a:avLst/>
          </a:prstGeom>
          <a:noFill/>
          <a:ln>
            <a:noFill/>
          </a:ln>
        </p:spPr>
      </p:pic>
      <p:cxnSp>
        <p:nvCxnSpPr>
          <p:cNvPr id="326" name="Google Shape;326;g28a8fb0114a_0_16"/>
          <p:cNvCxnSpPr/>
          <p:nvPr/>
        </p:nvCxnSpPr>
        <p:spPr>
          <a:xfrm rot="10800000" flipH="1">
            <a:off x="5385475" y="3912875"/>
            <a:ext cx="741300" cy="1925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C’est quoi Git</a:t>
            </a:r>
            <a:endParaRPr/>
          </a:p>
        </p:txBody>
      </p:sp>
      <p:sp>
        <p:nvSpPr>
          <p:cNvPr id="97" name="Google Shape;9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Char char="•"/>
            </a:pPr>
            <a:r>
              <a:rPr lang="fr-FR" b="1"/>
              <a:t>Git</a:t>
            </a:r>
            <a:r>
              <a:rPr lang="fr-FR"/>
              <a:t> est un logiciel de gestion de versions </a:t>
            </a:r>
            <a:r>
              <a:rPr lang="fr-FR" b="1">
                <a:solidFill>
                  <a:srgbClr val="FF0000"/>
                </a:solidFill>
              </a:rPr>
              <a:t>décentralisé</a:t>
            </a:r>
            <a:r>
              <a:rPr lang="fr-FR"/>
              <a:t>. C'est un logiciel libre et gratuit, </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fr-FR"/>
              <a:t>créé en 2005 par Linus Torvalds, auteur du noyau Linux, et distribué selon les termes de la licence publique générale GNU version 2. </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fr-FR"/>
              <a:t>Le principal contributeur actuel de Git, et ce depuis plus de 16 ans, est Junio C Hamano.</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fr-FR"/>
              <a:t>Depuis les années 2010, il s’agit du logiciel de gestion de versions le plus populaire dans le développement logiciel et web, qui est utilisé par des dizaines de millions de personnes, sur tous les environnements (</a:t>
            </a:r>
            <a:r>
              <a:rPr lang="fr-FR" b="1">
                <a:solidFill>
                  <a:srgbClr val="FF0000"/>
                </a:solidFill>
              </a:rPr>
              <a:t>Windows</a:t>
            </a:r>
            <a:r>
              <a:rPr lang="fr-FR"/>
              <a:t>, Mac, Linux).</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fr-FR"/>
              <a:t>Git est aussi le système à la base du célèbre site web </a:t>
            </a:r>
            <a:r>
              <a:rPr lang="fr-FR" b="1" u="sng">
                <a:solidFill>
                  <a:schemeClr val="hlink"/>
                </a:solidFill>
                <a:hlinkClick r:id="rId3"/>
              </a:rPr>
              <a:t>GitHub</a:t>
            </a:r>
            <a:r>
              <a:rPr lang="fr-FR"/>
              <a:t>, le plus important hébergeur de code informatique.</a:t>
            </a:r>
            <a:endParaRPr/>
          </a:p>
          <a:p>
            <a:pPr marL="342900" lvl="0" indent="-215900" algn="l" rtl="0">
              <a:spcBef>
                <a:spcPts val="400"/>
              </a:spcBef>
              <a:spcAft>
                <a:spcPts val="0"/>
              </a:spcAft>
              <a:buClr>
                <a:schemeClr val="dk1"/>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8a8fb0114a_0_3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332" name="Google Shape;332;g28a8fb0114a_0_35"/>
          <p:cNvPicPr preferRelativeResize="0"/>
          <p:nvPr/>
        </p:nvPicPr>
        <p:blipFill>
          <a:blip r:embed="rId3">
            <a:alphaModFix/>
          </a:blip>
          <a:stretch>
            <a:fillRect/>
          </a:stretch>
        </p:blipFill>
        <p:spPr>
          <a:xfrm>
            <a:off x="152400" y="1570038"/>
            <a:ext cx="6512006" cy="5135562"/>
          </a:xfrm>
          <a:prstGeom prst="rect">
            <a:avLst/>
          </a:prstGeom>
          <a:noFill/>
          <a:ln>
            <a:noFill/>
          </a:ln>
        </p:spPr>
      </p:pic>
      <p:cxnSp>
        <p:nvCxnSpPr>
          <p:cNvPr id="333" name="Google Shape;333;g28a8fb0114a_0_35"/>
          <p:cNvCxnSpPr/>
          <p:nvPr/>
        </p:nvCxnSpPr>
        <p:spPr>
          <a:xfrm rot="10800000">
            <a:off x="4263225" y="5334100"/>
            <a:ext cx="2903700" cy="772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8a8fb0114a_0_4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339" name="Google Shape;339;g28a8fb0114a_0_42"/>
          <p:cNvPicPr preferRelativeResize="0"/>
          <p:nvPr/>
        </p:nvPicPr>
        <p:blipFill>
          <a:blip r:embed="rId3">
            <a:alphaModFix/>
          </a:blip>
          <a:stretch>
            <a:fillRect/>
          </a:stretch>
        </p:blipFill>
        <p:spPr>
          <a:xfrm>
            <a:off x="152400" y="1570038"/>
            <a:ext cx="6467475" cy="5114925"/>
          </a:xfrm>
          <a:prstGeom prst="rect">
            <a:avLst/>
          </a:prstGeom>
          <a:noFill/>
          <a:ln>
            <a:noFill/>
          </a:ln>
        </p:spPr>
      </p:pic>
      <p:cxnSp>
        <p:nvCxnSpPr>
          <p:cNvPr id="340" name="Google Shape;340;g28a8fb0114a_0_42"/>
          <p:cNvCxnSpPr/>
          <p:nvPr/>
        </p:nvCxnSpPr>
        <p:spPr>
          <a:xfrm rot="10800000">
            <a:off x="5189925" y="5282575"/>
            <a:ext cx="2296200" cy="514800"/>
          </a:xfrm>
          <a:prstGeom prst="straightConnector1">
            <a:avLst/>
          </a:prstGeom>
          <a:noFill/>
          <a:ln w="9525" cap="flat" cmpd="sng">
            <a:solidFill>
              <a:schemeClr val="dk2"/>
            </a:solidFill>
            <a:prstDash val="solid"/>
            <a:round/>
            <a:headEnd type="none" w="med" len="med"/>
            <a:tailEnd type="triangle" w="med" len="med"/>
          </a:ln>
        </p:spPr>
      </p:cxnSp>
      <p:cxnSp>
        <p:nvCxnSpPr>
          <p:cNvPr id="341" name="Google Shape;341;g28a8fb0114a_0_42"/>
          <p:cNvCxnSpPr/>
          <p:nvPr/>
        </p:nvCxnSpPr>
        <p:spPr>
          <a:xfrm flipH="1">
            <a:off x="5550400" y="6126900"/>
            <a:ext cx="3192000" cy="298500"/>
          </a:xfrm>
          <a:prstGeom prst="straightConnector1">
            <a:avLst/>
          </a:prstGeom>
          <a:noFill/>
          <a:ln w="9525" cap="flat" cmpd="sng">
            <a:solidFill>
              <a:schemeClr val="dk2"/>
            </a:solidFill>
            <a:prstDash val="solid"/>
            <a:round/>
            <a:headEnd type="none" w="med" len="med"/>
            <a:tailEnd type="triangle" w="med" len="med"/>
          </a:ln>
        </p:spPr>
      </p:cxnSp>
      <p:pic>
        <p:nvPicPr>
          <p:cNvPr id="342" name="Google Shape;342;g28a8fb0114a_0_42"/>
          <p:cNvPicPr preferRelativeResize="0"/>
          <p:nvPr/>
        </p:nvPicPr>
        <p:blipFill>
          <a:blip r:embed="rId4">
            <a:alphaModFix/>
          </a:blip>
          <a:stretch>
            <a:fillRect/>
          </a:stretch>
        </p:blipFill>
        <p:spPr>
          <a:xfrm>
            <a:off x="6679600" y="2743938"/>
            <a:ext cx="2219325" cy="185315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8a8fb0114a_0_5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348" name="Google Shape;348;g28a8fb0114a_0_51"/>
          <p:cNvPicPr preferRelativeResize="0"/>
          <p:nvPr/>
        </p:nvPicPr>
        <p:blipFill>
          <a:blip r:embed="rId3">
            <a:alphaModFix/>
          </a:blip>
          <a:stretch>
            <a:fillRect/>
          </a:stretch>
        </p:blipFill>
        <p:spPr>
          <a:xfrm>
            <a:off x="289738" y="1539163"/>
            <a:ext cx="4733925" cy="3952875"/>
          </a:xfrm>
          <a:prstGeom prst="rect">
            <a:avLst/>
          </a:prstGeom>
          <a:noFill/>
          <a:ln>
            <a:noFill/>
          </a:ln>
        </p:spPr>
      </p:pic>
      <p:pic>
        <p:nvPicPr>
          <p:cNvPr id="349" name="Google Shape;349;g28a8fb0114a_0_51"/>
          <p:cNvPicPr preferRelativeResize="0"/>
          <p:nvPr/>
        </p:nvPicPr>
        <p:blipFill>
          <a:blip r:embed="rId4">
            <a:alphaModFix/>
          </a:blip>
          <a:stretch>
            <a:fillRect/>
          </a:stretch>
        </p:blipFill>
        <p:spPr>
          <a:xfrm>
            <a:off x="5279038" y="2661538"/>
            <a:ext cx="3815538" cy="2319095"/>
          </a:xfrm>
          <a:prstGeom prst="rect">
            <a:avLst/>
          </a:prstGeom>
          <a:noFill/>
          <a:ln>
            <a:noFill/>
          </a:ln>
        </p:spPr>
      </p:pic>
      <p:cxnSp>
        <p:nvCxnSpPr>
          <p:cNvPr id="350" name="Google Shape;350;g28a8fb0114a_0_51"/>
          <p:cNvCxnSpPr/>
          <p:nvPr/>
        </p:nvCxnSpPr>
        <p:spPr>
          <a:xfrm rot="10800000" flipH="1">
            <a:off x="1884400" y="3841000"/>
            <a:ext cx="3820200" cy="1534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8a8fb0114a_0_6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356" name="Google Shape;356;g28a8fb0114a_0_68"/>
          <p:cNvPicPr preferRelativeResize="0"/>
          <p:nvPr/>
        </p:nvPicPr>
        <p:blipFill>
          <a:blip r:embed="rId3">
            <a:alphaModFix/>
          </a:blip>
          <a:stretch>
            <a:fillRect/>
          </a:stretch>
        </p:blipFill>
        <p:spPr>
          <a:xfrm>
            <a:off x="152400" y="1570038"/>
            <a:ext cx="5305425" cy="3448050"/>
          </a:xfrm>
          <a:prstGeom prst="rect">
            <a:avLst/>
          </a:prstGeom>
          <a:noFill/>
          <a:ln>
            <a:noFill/>
          </a:ln>
        </p:spPr>
      </p:pic>
      <p:cxnSp>
        <p:nvCxnSpPr>
          <p:cNvPr id="357" name="Google Shape;357;g28a8fb0114a_0_68"/>
          <p:cNvCxnSpPr/>
          <p:nvPr/>
        </p:nvCxnSpPr>
        <p:spPr>
          <a:xfrm>
            <a:off x="2244800" y="3099475"/>
            <a:ext cx="803100" cy="267900"/>
          </a:xfrm>
          <a:prstGeom prst="straightConnector1">
            <a:avLst/>
          </a:prstGeom>
          <a:noFill/>
          <a:ln w="9525" cap="flat" cmpd="sng">
            <a:solidFill>
              <a:schemeClr val="dk2"/>
            </a:solidFill>
            <a:prstDash val="solid"/>
            <a:round/>
            <a:headEnd type="none" w="med" len="med"/>
            <a:tailEnd type="triangle" w="med" len="med"/>
          </a:ln>
        </p:spPr>
      </p:cxnSp>
      <p:pic>
        <p:nvPicPr>
          <p:cNvPr id="358" name="Google Shape;358;g28a8fb0114a_0_68"/>
          <p:cNvPicPr preferRelativeResize="0"/>
          <p:nvPr/>
        </p:nvPicPr>
        <p:blipFill>
          <a:blip r:embed="rId4">
            <a:alphaModFix/>
          </a:blip>
          <a:stretch>
            <a:fillRect/>
          </a:stretch>
        </p:blipFill>
        <p:spPr>
          <a:xfrm>
            <a:off x="5305425" y="4854888"/>
            <a:ext cx="3381375" cy="1544466"/>
          </a:xfrm>
          <a:prstGeom prst="rect">
            <a:avLst/>
          </a:prstGeom>
          <a:noFill/>
          <a:ln>
            <a:noFill/>
          </a:ln>
        </p:spPr>
      </p:pic>
      <p:cxnSp>
        <p:nvCxnSpPr>
          <p:cNvPr id="359" name="Google Shape;359;g28a8fb0114a_0_68"/>
          <p:cNvCxnSpPr/>
          <p:nvPr/>
        </p:nvCxnSpPr>
        <p:spPr>
          <a:xfrm>
            <a:off x="3315725" y="3284850"/>
            <a:ext cx="2533200" cy="1719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8a8fb0114a_0_6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rtl="0">
              <a:lnSpc>
                <a:spcPct val="115000"/>
              </a:lnSpc>
              <a:spcBef>
                <a:spcPts val="0"/>
              </a:spcBef>
              <a:spcAft>
                <a:spcPts val="0"/>
              </a:spcAft>
              <a:buClr>
                <a:schemeClr val="dk1"/>
              </a:buClr>
              <a:buSzPct val="47826"/>
              <a:buFont typeface="Arial"/>
              <a:buNone/>
            </a:pPr>
            <a:r>
              <a:rPr lang="fr-FR" sz="2300" b="1" dirty="0">
                <a:solidFill>
                  <a:srgbClr val="0F0F0F"/>
                </a:solidFill>
                <a:highlight>
                  <a:srgbClr val="FFFFFF"/>
                </a:highlight>
                <a:latin typeface="Roboto"/>
                <a:ea typeface="Roboto"/>
                <a:cs typeface="Roboto"/>
                <a:sym typeface="Roboto"/>
              </a:rPr>
              <a:t>How to </a:t>
            </a:r>
            <a:r>
              <a:rPr lang="fr-FR" sz="2300" b="1" dirty="0" err="1">
                <a:solidFill>
                  <a:srgbClr val="0F0F0F"/>
                </a:solidFill>
                <a:highlight>
                  <a:srgbClr val="FFFFFF"/>
                </a:highlight>
                <a:latin typeface="Roboto"/>
                <a:ea typeface="Roboto"/>
                <a:cs typeface="Roboto"/>
                <a:sym typeface="Roboto"/>
              </a:rPr>
              <a:t>fix</a:t>
            </a:r>
            <a:r>
              <a:rPr lang="fr-FR" sz="2300" b="1" dirty="0">
                <a:solidFill>
                  <a:srgbClr val="0F0F0F"/>
                </a:solidFill>
                <a:highlight>
                  <a:srgbClr val="FFFFFF"/>
                </a:highlight>
                <a:latin typeface="Roboto"/>
                <a:ea typeface="Roboto"/>
                <a:cs typeface="Roboto"/>
                <a:sym typeface="Roboto"/>
              </a:rPr>
              <a:t> '</a:t>
            </a:r>
            <a:r>
              <a:rPr lang="fr-FR" sz="2300" b="1" dirty="0" err="1">
                <a:solidFill>
                  <a:srgbClr val="0F0F0F"/>
                </a:solidFill>
                <a:highlight>
                  <a:srgbClr val="FFFFFF"/>
                </a:highlight>
                <a:latin typeface="Roboto"/>
                <a:ea typeface="Roboto"/>
                <a:cs typeface="Roboto"/>
                <a:sym typeface="Roboto"/>
              </a:rPr>
              <a:t>Can't</a:t>
            </a:r>
            <a:r>
              <a:rPr lang="fr-FR" sz="2300" b="1" dirty="0">
                <a:solidFill>
                  <a:srgbClr val="0F0F0F"/>
                </a:solidFill>
                <a:highlight>
                  <a:srgbClr val="FFFFFF"/>
                </a:highlight>
                <a:latin typeface="Roboto"/>
                <a:ea typeface="Roboto"/>
                <a:cs typeface="Roboto"/>
                <a:sym typeface="Roboto"/>
              </a:rPr>
              <a:t> </a:t>
            </a:r>
            <a:r>
              <a:rPr lang="fr-FR" sz="2300" b="1" dirty="0" err="1">
                <a:solidFill>
                  <a:srgbClr val="0F0F0F"/>
                </a:solidFill>
                <a:highlight>
                  <a:srgbClr val="FFFFFF"/>
                </a:highlight>
                <a:latin typeface="Roboto"/>
                <a:ea typeface="Roboto"/>
                <a:cs typeface="Roboto"/>
                <a:sym typeface="Roboto"/>
              </a:rPr>
              <a:t>connect</a:t>
            </a:r>
            <a:r>
              <a:rPr lang="fr-FR" sz="2300" b="1" dirty="0">
                <a:solidFill>
                  <a:srgbClr val="0F0F0F"/>
                </a:solidFill>
                <a:highlight>
                  <a:srgbClr val="FFFFFF"/>
                </a:highlight>
                <a:latin typeface="Roboto"/>
                <a:ea typeface="Roboto"/>
                <a:cs typeface="Roboto"/>
                <a:sym typeface="Roboto"/>
              </a:rPr>
              <a:t> to </a:t>
            </a:r>
            <a:r>
              <a:rPr lang="fr-FR" sz="2300" b="1" dirty="0" err="1">
                <a:solidFill>
                  <a:srgbClr val="0F0F0F"/>
                </a:solidFill>
                <a:highlight>
                  <a:srgbClr val="FFFFFF"/>
                </a:highlight>
                <a:latin typeface="Roboto"/>
                <a:ea typeface="Roboto"/>
                <a:cs typeface="Roboto"/>
                <a:sym typeface="Roboto"/>
              </a:rPr>
              <a:t>any</a:t>
            </a:r>
            <a:r>
              <a:rPr lang="fr-FR" sz="2300" b="1" dirty="0">
                <a:solidFill>
                  <a:srgbClr val="0F0F0F"/>
                </a:solidFill>
                <a:highlight>
                  <a:srgbClr val="FFFFFF"/>
                </a:highlight>
                <a:latin typeface="Roboto"/>
                <a:ea typeface="Roboto"/>
                <a:cs typeface="Roboto"/>
                <a:sym typeface="Roboto"/>
              </a:rPr>
              <a:t> URI</a:t>
            </a:r>
            <a:r>
              <a:rPr lang="fr-FR" sz="2300" b="1" dirty="0" smtClean="0">
                <a:solidFill>
                  <a:srgbClr val="0F0F0F"/>
                </a:solidFill>
                <a:highlight>
                  <a:srgbClr val="FFFFFF"/>
                </a:highlight>
                <a:latin typeface="Roboto"/>
                <a:ea typeface="Roboto"/>
                <a:cs typeface="Roboto"/>
                <a:sym typeface="Roboto"/>
              </a:rPr>
              <a:t>:</a:t>
            </a:r>
            <a:endParaRPr/>
          </a:p>
        </p:txBody>
      </p:sp>
      <p:sp>
        <p:nvSpPr>
          <p:cNvPr id="365" name="Google Shape;365;g28a8fb0114a_0_6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fr-FR" dirty="0">
                <a:hlinkClick r:id="rId3"/>
              </a:rPr>
              <a:t>https://</a:t>
            </a:r>
            <a:r>
              <a:rPr lang="fr-FR" dirty="0" smtClean="0">
                <a:hlinkClick r:id="rId3"/>
              </a:rPr>
              <a:t>www.youtube.com/watch?v=lMQmTcBmq-U</a:t>
            </a:r>
            <a:r>
              <a:rPr lang="fr-FR" dirty="0" smtClean="0"/>
              <a:t> </a:t>
            </a:r>
            <a:endParaRPr/>
          </a:p>
        </p:txBody>
      </p:sp>
      <p:pic>
        <p:nvPicPr>
          <p:cNvPr id="366" name="Google Shape;366;g28a8fb0114a_0_60"/>
          <p:cNvPicPr preferRelativeResize="0"/>
          <p:nvPr/>
        </p:nvPicPr>
        <p:blipFill>
          <a:blip r:embed="rId4">
            <a:alphaModFix/>
          </a:blip>
          <a:stretch>
            <a:fillRect/>
          </a:stretch>
        </p:blipFill>
        <p:spPr>
          <a:xfrm>
            <a:off x="1381375" y="2952206"/>
            <a:ext cx="6134100" cy="36479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8a8fb0114a_0_7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check in github now:</a:t>
            </a:r>
            <a:endParaRPr/>
          </a:p>
        </p:txBody>
      </p:sp>
      <p:pic>
        <p:nvPicPr>
          <p:cNvPr id="372" name="Google Shape;372;g28a8fb0114a_0_77"/>
          <p:cNvPicPr preferRelativeResize="0"/>
          <p:nvPr/>
        </p:nvPicPr>
        <p:blipFill>
          <a:blip r:embed="rId3">
            <a:alphaModFix/>
          </a:blip>
          <a:stretch>
            <a:fillRect/>
          </a:stretch>
        </p:blipFill>
        <p:spPr>
          <a:xfrm>
            <a:off x="152400" y="1570038"/>
            <a:ext cx="8839199" cy="3274784"/>
          </a:xfrm>
          <a:prstGeom prst="rect">
            <a:avLst/>
          </a:prstGeom>
          <a:noFill/>
          <a:ln>
            <a:noFill/>
          </a:ln>
        </p:spPr>
      </p:pic>
      <p:pic>
        <p:nvPicPr>
          <p:cNvPr id="373" name="Google Shape;373;g28a8fb0114a_0_77"/>
          <p:cNvPicPr preferRelativeResize="0"/>
          <p:nvPr/>
        </p:nvPicPr>
        <p:blipFill>
          <a:blip r:embed="rId4">
            <a:alphaModFix/>
          </a:blip>
          <a:stretch>
            <a:fillRect/>
          </a:stretch>
        </p:blipFill>
        <p:spPr>
          <a:xfrm>
            <a:off x="457200" y="4430875"/>
            <a:ext cx="7055699" cy="20770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dirty="0" err="1" smtClean="0"/>
              <a:t>references</a:t>
            </a:r>
            <a:endParaRPr/>
          </a:p>
        </p:txBody>
      </p:sp>
      <p:sp>
        <p:nvSpPr>
          <p:cNvPr id="391" name="Google Shape;391;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0" indent="0">
              <a:spcBef>
                <a:spcPts val="0"/>
              </a:spcBef>
              <a:buClr>
                <a:srgbClr val="888888"/>
              </a:buClr>
              <a:buSzPct val="100000"/>
            </a:pPr>
            <a:r>
              <a:rPr lang="fr-FR" dirty="0" smtClean="0"/>
              <a:t>Installer git: </a:t>
            </a:r>
            <a:r>
              <a:rPr lang="fr-FR" u="sng" dirty="0" smtClean="0">
                <a:solidFill>
                  <a:schemeClr val="hlink"/>
                </a:solidFill>
                <a:hlinkClick r:id="rId3"/>
              </a:rPr>
              <a:t>https://git-scm.com/download/win</a:t>
            </a:r>
            <a:r>
              <a:rPr lang="fr-FR" dirty="0" smtClean="0"/>
              <a:t> </a:t>
            </a:r>
          </a:p>
          <a:p>
            <a:pPr marL="0" indent="0">
              <a:spcBef>
                <a:spcPts val="304"/>
              </a:spcBef>
              <a:buClr>
                <a:srgbClr val="888888"/>
              </a:buClr>
              <a:buSzPct val="100000"/>
            </a:pPr>
            <a:r>
              <a:rPr lang="fr-FR" dirty="0" err="1" smtClean="0"/>
              <a:t>Github</a:t>
            </a:r>
            <a:r>
              <a:rPr lang="fr-FR" dirty="0" smtClean="0"/>
              <a:t> depuis Eclipse: </a:t>
            </a:r>
            <a:r>
              <a:rPr lang="fr-FR" u="sng" dirty="0" smtClean="0">
                <a:solidFill>
                  <a:schemeClr val="hlink"/>
                </a:solidFill>
                <a:hlinkClick r:id="rId4"/>
              </a:rPr>
              <a:t>https://openclassrooms.com/fr/courses/6106191-installez-votre-environnement-de-developpement-java-avec-eclipse/6250106-decouvrez-git-avec-eclipse-et-github</a:t>
            </a:r>
            <a:endParaRPr lang="fr-FR" dirty="0" smtClean="0"/>
          </a:p>
          <a:p>
            <a:pPr marL="0" indent="0">
              <a:spcBef>
                <a:spcPts val="304"/>
              </a:spcBef>
              <a:buClr>
                <a:srgbClr val="888888"/>
              </a:buClr>
              <a:buSzPct val="100000"/>
            </a:pPr>
            <a:r>
              <a:rPr lang="fr-FR" dirty="0" smtClean="0"/>
              <a:t>Gérer code avec </a:t>
            </a:r>
            <a:r>
              <a:rPr lang="fr-FR" dirty="0" err="1" smtClean="0"/>
              <a:t>github</a:t>
            </a:r>
            <a:r>
              <a:rPr lang="fr-FR" dirty="0" smtClean="0"/>
              <a:t>: </a:t>
            </a:r>
            <a:r>
              <a:rPr lang="fr-FR" u="sng" dirty="0" smtClean="0">
                <a:solidFill>
                  <a:schemeClr val="hlink"/>
                </a:solidFill>
                <a:hlinkClick r:id="rId5"/>
              </a:rPr>
              <a:t>https</a:t>
            </a:r>
            <a:r>
              <a:rPr lang="fr-FR" u="sng" dirty="0" smtClean="0">
                <a:solidFill>
                  <a:schemeClr val="hlink"/>
                </a:solidFill>
                <a:hlinkClick r:id="rId5"/>
              </a:rPr>
              <a:t>://openclassrooms.com/fr/courses/7162856-gerez-du-code-avec-git-et-github</a:t>
            </a:r>
            <a:r>
              <a:rPr lang="fr-FR" dirty="0" smtClean="0"/>
              <a:t> </a:t>
            </a:r>
          </a:p>
          <a:p>
            <a:pPr marL="0" indent="0">
              <a:spcBef>
                <a:spcPts val="304"/>
              </a:spcBef>
              <a:buClr>
                <a:srgbClr val="888888"/>
              </a:buClr>
              <a:buSzPct val="100000"/>
            </a:pPr>
            <a:r>
              <a:rPr lang="fr-FR" dirty="0" err="1" smtClean="0"/>
              <a:t>Youtube</a:t>
            </a:r>
            <a:r>
              <a:rPr lang="fr-FR" dirty="0" smtClean="0"/>
              <a:t> </a:t>
            </a:r>
            <a:r>
              <a:rPr lang="fr-FR" dirty="0" err="1" smtClean="0"/>
              <a:t>nice</a:t>
            </a:r>
            <a:r>
              <a:rPr lang="fr-FR" dirty="0" smtClean="0"/>
              <a:t> course: </a:t>
            </a:r>
            <a:r>
              <a:rPr lang="fr-FR" u="sng" dirty="0" smtClean="0">
                <a:solidFill>
                  <a:schemeClr val="hlink"/>
                </a:solidFill>
                <a:hlinkClick r:id="rId6"/>
              </a:rPr>
              <a:t>https</a:t>
            </a:r>
            <a:r>
              <a:rPr lang="fr-FR" u="sng" dirty="0" smtClean="0">
                <a:solidFill>
                  <a:schemeClr val="hlink"/>
                </a:solidFill>
                <a:hlinkClick r:id="rId6"/>
              </a:rPr>
              <a:t>://www.youtube.com/watch?v=rrjHyIs3HYo&amp;t=244s</a:t>
            </a:r>
            <a:r>
              <a:rPr lang="fr-FR" dirty="0" smtClean="0"/>
              <a:t> </a:t>
            </a:r>
          </a:p>
          <a:p>
            <a:pPr marL="342900" lvl="0" indent="-139700" algn="l" rtl="0">
              <a:spcBef>
                <a:spcPts val="0"/>
              </a:spcBef>
              <a:spcAft>
                <a:spcPts val="0"/>
              </a:spcAft>
              <a:buClr>
                <a:schemeClr val="dk1"/>
              </a:buClr>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b="1"/>
              <a:t>Comment utiliser?</a:t>
            </a:r>
            <a:endParaRPr/>
          </a:p>
        </p:txBody>
      </p:sp>
      <p:sp>
        <p:nvSpPr>
          <p:cNvPr id="103" name="Google Shape;10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27660" algn="l" rtl="0">
              <a:spcBef>
                <a:spcPts val="0"/>
              </a:spcBef>
              <a:spcAft>
                <a:spcPts val="0"/>
              </a:spcAft>
              <a:buClr>
                <a:schemeClr val="dk1"/>
              </a:buClr>
              <a:buSzPct val="100000"/>
              <a:buChar char="•"/>
            </a:pPr>
            <a:r>
              <a:rPr lang="fr-FR" b="1"/>
              <a:t>Git</a:t>
            </a:r>
            <a:r>
              <a:rPr lang="fr-FR"/>
              <a:t> est un système de </a:t>
            </a:r>
            <a:r>
              <a:rPr lang="fr-FR" b="1"/>
              <a:t>versionning</a:t>
            </a:r>
            <a:r>
              <a:rPr lang="fr-FR"/>
              <a:t> de code, c'est-à-dire un logiciel qui va garder l'historique des modifications d'un code source. </a:t>
            </a:r>
            <a:endParaRPr/>
          </a:p>
          <a:p>
            <a:pPr marL="342900" lvl="0" indent="-185420" algn="l" rtl="0">
              <a:spcBef>
                <a:spcPts val="496"/>
              </a:spcBef>
              <a:spcAft>
                <a:spcPts val="0"/>
              </a:spcAft>
              <a:buClr>
                <a:schemeClr val="dk1"/>
              </a:buClr>
              <a:buSzPct val="100000"/>
              <a:buNone/>
            </a:pPr>
            <a:endParaRPr/>
          </a:p>
          <a:p>
            <a:pPr marL="342900" lvl="0" indent="-327660" algn="l" rtl="0">
              <a:spcBef>
                <a:spcPts val="496"/>
              </a:spcBef>
              <a:spcAft>
                <a:spcPts val="0"/>
              </a:spcAft>
              <a:buClr>
                <a:schemeClr val="dk1"/>
              </a:buClr>
              <a:buSzPct val="100000"/>
              <a:buChar char="•"/>
            </a:pPr>
            <a:r>
              <a:rPr lang="fr-FR"/>
              <a:t>Cet historique est riche, car il contient des commentaires, les auteurs des modifications, et souvent plusieurs historiques parallèles (</a:t>
            </a:r>
            <a:r>
              <a:rPr lang="fr-FR" b="1"/>
              <a:t>branches</a:t>
            </a:r>
            <a:r>
              <a:rPr lang="fr-FR"/>
              <a:t>) lorsque plusieurs versions d'une même application sont développées en même temps. </a:t>
            </a:r>
            <a:endParaRPr/>
          </a:p>
          <a:p>
            <a:pPr marL="342900" lvl="0" indent="-185420" algn="l" rtl="0">
              <a:spcBef>
                <a:spcPts val="496"/>
              </a:spcBef>
              <a:spcAft>
                <a:spcPts val="0"/>
              </a:spcAft>
              <a:buClr>
                <a:schemeClr val="dk1"/>
              </a:buClr>
              <a:buSzPct val="100000"/>
              <a:buNone/>
            </a:pPr>
            <a:endParaRPr/>
          </a:p>
          <a:p>
            <a:pPr marL="342900" lvl="0" indent="-327660" algn="l" rtl="0">
              <a:spcBef>
                <a:spcPts val="496"/>
              </a:spcBef>
              <a:spcAft>
                <a:spcPts val="0"/>
              </a:spcAft>
              <a:buClr>
                <a:schemeClr val="dk1"/>
              </a:buClr>
              <a:buSzPct val="100000"/>
              <a:buChar char="•"/>
            </a:pPr>
            <a:r>
              <a:rPr lang="fr-FR"/>
              <a:t>Pour aller plus loin, nous vous invitons à suivre un </a:t>
            </a:r>
            <a:r>
              <a:rPr lang="fr-FR" u="sng">
                <a:solidFill>
                  <a:schemeClr val="hlink"/>
                </a:solidFill>
                <a:hlinkClick r:id="rId3"/>
              </a:rPr>
              <a:t>cours spécifique sur Git</a:t>
            </a:r>
            <a:r>
              <a:rPr lang="fr-FR"/>
              <a:t>, ça en vaut vraiment la peine !</a:t>
            </a:r>
            <a:endParaRPr/>
          </a:p>
          <a:p>
            <a:pPr marL="342900" lvl="0" indent="-265430" algn="l" rtl="0">
              <a:spcBef>
                <a:spcPts val="496"/>
              </a:spcBef>
              <a:spcAft>
                <a:spcPts val="0"/>
              </a:spcAft>
              <a:buSzPct val="56250"/>
              <a:buChar char="•"/>
            </a:pPr>
            <a:endParaRPr/>
          </a:p>
          <a:p>
            <a:pPr marL="342900" lvl="0" indent="-265430" algn="l" rtl="0">
              <a:spcBef>
                <a:spcPts val="496"/>
              </a:spcBef>
              <a:spcAft>
                <a:spcPts val="0"/>
              </a:spcAft>
              <a:buSzPct val="163636"/>
              <a:buChar char="•"/>
            </a:pPr>
            <a:r>
              <a:rPr lang="fr-FR" sz="1100">
                <a:latin typeface="Arial"/>
                <a:ea typeface="Arial"/>
                <a:cs typeface="Arial"/>
                <a:sym typeface="Arial"/>
              </a:rPr>
              <a:t>En effet, au-delà de la </a:t>
            </a:r>
            <a:r>
              <a:rPr lang="fr-FR" sz="1100" b="1">
                <a:latin typeface="Arial"/>
                <a:ea typeface="Arial"/>
                <a:cs typeface="Arial"/>
                <a:sym typeface="Arial"/>
              </a:rPr>
              <a:t>programmation orientée objets</a:t>
            </a:r>
            <a:r>
              <a:rPr lang="fr-FR" sz="1100">
                <a:latin typeface="Arial"/>
                <a:ea typeface="Arial"/>
                <a:cs typeface="Arial"/>
                <a:sym typeface="Arial"/>
              </a:rPr>
              <a:t> (l'objectif pédagogique principal du cours), en tant que futur développeur, vous devriez apprendre à être organisé et à collaborer avec d'autres développeurs.</a:t>
            </a:r>
            <a:endParaRPr/>
          </a:p>
          <a:p>
            <a:pPr marL="0" lvl="0" indent="0" algn="l" rtl="0">
              <a:spcBef>
                <a:spcPts val="496"/>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e84bdf5434_0_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installer Git pour windows</a:t>
            </a:r>
            <a:endParaRPr/>
          </a:p>
        </p:txBody>
      </p:sp>
      <p:sp>
        <p:nvSpPr>
          <p:cNvPr id="109" name="Google Shape;109;g1e84bdf5434_0_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fr-FR"/>
              <a:t>https://gitforwindows.org/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e84bdf5434_0_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Git </a:t>
            </a:r>
            <a:endParaRPr/>
          </a:p>
        </p:txBody>
      </p:sp>
      <p:sp>
        <p:nvSpPr>
          <p:cNvPr id="115" name="Google Shape;115;g1e84bdf5434_0_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fr-FR"/>
              <a:t>git va sauvegarder plusieurs version du même projet.</a:t>
            </a:r>
            <a:endParaRPr/>
          </a:p>
          <a:p>
            <a:pPr marL="457200" lvl="0" indent="-342900" algn="l" rtl="0">
              <a:spcBef>
                <a:spcPts val="0"/>
              </a:spcBef>
              <a:spcAft>
                <a:spcPts val="0"/>
              </a:spcAft>
              <a:buSzPts val="1800"/>
              <a:buChar char="•"/>
            </a:pPr>
            <a:r>
              <a:rPr lang="fr-FR"/>
              <a:t>des versions créées à la demande sans effacer les versions déjà stockées</a:t>
            </a:r>
            <a:endParaRPr/>
          </a:p>
          <a:p>
            <a:pPr marL="457200" lvl="0" indent="-342900" algn="l" rtl="0">
              <a:spcBef>
                <a:spcPts val="0"/>
              </a:spcBef>
              <a:spcAft>
                <a:spcPts val="0"/>
              </a:spcAft>
              <a:buSzPts val="1800"/>
              <a:buChar char="•"/>
            </a:pPr>
            <a:r>
              <a:rPr lang="fr-FR"/>
              <a:t>on peut decider quel fichier à stocker, quelles modifications à stocker, etc</a:t>
            </a:r>
            <a:endParaRPr/>
          </a:p>
          <a:p>
            <a:pPr marL="457200" lvl="0" indent="-342900" algn="l" rtl="0">
              <a:spcBef>
                <a:spcPts val="0"/>
              </a:spcBef>
              <a:spcAft>
                <a:spcPts val="0"/>
              </a:spcAft>
              <a:buSzPts val="1800"/>
              <a:buChar char="•"/>
            </a:pPr>
            <a:r>
              <a:rPr lang="fr-FR"/>
              <a:t>Il faut dire à éclipse que ce projet sera géré par git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e84bdf5434_0_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fr-FR"/>
              <a:t>Partager ton projet</a:t>
            </a:r>
            <a:endParaRPr/>
          </a:p>
        </p:txBody>
      </p:sp>
      <p:pic>
        <p:nvPicPr>
          <p:cNvPr id="121" name="Google Shape;121;g1e84bdf5434_0_12"/>
          <p:cNvPicPr preferRelativeResize="0"/>
          <p:nvPr/>
        </p:nvPicPr>
        <p:blipFill>
          <a:blip r:embed="rId3">
            <a:alphaModFix/>
          </a:blip>
          <a:stretch>
            <a:fillRect/>
          </a:stretch>
        </p:blipFill>
        <p:spPr>
          <a:xfrm>
            <a:off x="152400" y="1570050"/>
            <a:ext cx="7076300" cy="5135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e84bdf5434_0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127" name="Google Shape;127;g1e84bdf5434_0_18"/>
          <p:cNvPicPr preferRelativeResize="0"/>
          <p:nvPr/>
        </p:nvPicPr>
        <p:blipFill>
          <a:blip r:embed="rId3">
            <a:alphaModFix/>
          </a:blip>
          <a:stretch>
            <a:fillRect/>
          </a:stretch>
        </p:blipFill>
        <p:spPr>
          <a:xfrm>
            <a:off x="152400" y="1570038"/>
            <a:ext cx="8839201" cy="31835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e84bdf5434_0_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133" name="Google Shape;133;g1e84bdf5434_0_24"/>
          <p:cNvPicPr preferRelativeResize="0"/>
          <p:nvPr/>
        </p:nvPicPr>
        <p:blipFill>
          <a:blip r:embed="rId3">
            <a:alphaModFix/>
          </a:blip>
          <a:stretch>
            <a:fillRect/>
          </a:stretch>
        </p:blipFill>
        <p:spPr>
          <a:xfrm>
            <a:off x="152400" y="274638"/>
            <a:ext cx="8839201" cy="2868230"/>
          </a:xfrm>
          <a:prstGeom prst="rect">
            <a:avLst/>
          </a:prstGeom>
          <a:noFill/>
          <a:ln>
            <a:noFill/>
          </a:ln>
        </p:spPr>
      </p:pic>
      <p:pic>
        <p:nvPicPr>
          <p:cNvPr id="134" name="Google Shape;134;g1e84bdf5434_0_24"/>
          <p:cNvPicPr preferRelativeResize="0"/>
          <p:nvPr/>
        </p:nvPicPr>
        <p:blipFill>
          <a:blip r:embed="rId4">
            <a:alphaModFix/>
          </a:blip>
          <a:stretch>
            <a:fillRect/>
          </a:stretch>
        </p:blipFill>
        <p:spPr>
          <a:xfrm>
            <a:off x="337750" y="2284100"/>
            <a:ext cx="8095725" cy="2114925"/>
          </a:xfrm>
          <a:prstGeom prst="rect">
            <a:avLst/>
          </a:prstGeom>
          <a:noFill/>
          <a:ln>
            <a:noFill/>
          </a:ln>
        </p:spPr>
      </p:pic>
      <p:cxnSp>
        <p:nvCxnSpPr>
          <p:cNvPr id="135" name="Google Shape;135;g1e84bdf5434_0_24"/>
          <p:cNvCxnSpPr/>
          <p:nvPr/>
        </p:nvCxnSpPr>
        <p:spPr>
          <a:xfrm rot="10800000" flipH="1">
            <a:off x="545750" y="3882150"/>
            <a:ext cx="237000" cy="834000"/>
          </a:xfrm>
          <a:prstGeom prst="straightConnector1">
            <a:avLst/>
          </a:prstGeom>
          <a:noFill/>
          <a:ln w="9525" cap="flat" cmpd="sng">
            <a:solidFill>
              <a:schemeClr val="dk2"/>
            </a:solidFill>
            <a:prstDash val="solid"/>
            <a:round/>
            <a:headEnd type="none" w="med" len="med"/>
            <a:tailEnd type="triangle" w="med" len="med"/>
          </a:ln>
        </p:spPr>
      </p:cxnSp>
      <p:pic>
        <p:nvPicPr>
          <p:cNvPr id="136" name="Google Shape;136;g1e84bdf5434_0_24"/>
          <p:cNvPicPr preferRelativeResize="0"/>
          <p:nvPr/>
        </p:nvPicPr>
        <p:blipFill>
          <a:blip r:embed="rId5">
            <a:alphaModFix/>
          </a:blip>
          <a:stretch>
            <a:fillRect/>
          </a:stretch>
        </p:blipFill>
        <p:spPr>
          <a:xfrm>
            <a:off x="873375" y="4469050"/>
            <a:ext cx="3759449" cy="2154175"/>
          </a:xfrm>
          <a:prstGeom prst="rect">
            <a:avLst/>
          </a:prstGeom>
          <a:noFill/>
          <a:ln>
            <a:noFill/>
          </a:ln>
        </p:spPr>
      </p:pic>
      <p:cxnSp>
        <p:nvCxnSpPr>
          <p:cNvPr id="137" name="Google Shape;137;g1e84bdf5434_0_24"/>
          <p:cNvCxnSpPr/>
          <p:nvPr/>
        </p:nvCxnSpPr>
        <p:spPr>
          <a:xfrm rot="10800000" flipH="1">
            <a:off x="3264250" y="6518125"/>
            <a:ext cx="411900" cy="247200"/>
          </a:xfrm>
          <a:prstGeom prst="straightConnector1">
            <a:avLst/>
          </a:prstGeom>
          <a:noFill/>
          <a:ln w="9525" cap="flat" cmpd="sng">
            <a:solidFill>
              <a:schemeClr val="dk2"/>
            </a:solidFill>
            <a:prstDash val="solid"/>
            <a:round/>
            <a:headEnd type="none" w="med" len="med"/>
            <a:tailEnd type="triangle" w="med" len="med"/>
          </a:ln>
        </p:spPr>
      </p:cxnSp>
      <p:pic>
        <p:nvPicPr>
          <p:cNvPr id="138" name="Google Shape;138;g1e84bdf5434_0_24"/>
          <p:cNvPicPr preferRelativeResize="0"/>
          <p:nvPr/>
        </p:nvPicPr>
        <p:blipFill>
          <a:blip r:embed="rId6">
            <a:alphaModFix/>
          </a:blip>
          <a:stretch>
            <a:fillRect/>
          </a:stretch>
        </p:blipFill>
        <p:spPr>
          <a:xfrm>
            <a:off x="5135324" y="5014800"/>
            <a:ext cx="3686175" cy="752475"/>
          </a:xfrm>
          <a:prstGeom prst="rect">
            <a:avLst/>
          </a:prstGeom>
          <a:noFill/>
          <a:ln>
            <a:noFill/>
          </a:ln>
        </p:spPr>
      </p:pic>
      <p:cxnSp>
        <p:nvCxnSpPr>
          <p:cNvPr id="139" name="Google Shape;139;g1e84bdf5434_0_24"/>
          <p:cNvCxnSpPr/>
          <p:nvPr/>
        </p:nvCxnSpPr>
        <p:spPr>
          <a:xfrm>
            <a:off x="5045675" y="4654375"/>
            <a:ext cx="391200" cy="587100"/>
          </a:xfrm>
          <a:prstGeom prst="straightConnector1">
            <a:avLst/>
          </a:prstGeom>
          <a:noFill/>
          <a:ln w="9525" cap="flat" cmpd="sng">
            <a:solidFill>
              <a:schemeClr val="dk2"/>
            </a:solidFill>
            <a:prstDash val="solid"/>
            <a:round/>
            <a:headEnd type="none" w="med" len="med"/>
            <a:tailEnd type="triangle" w="med" len="med"/>
          </a:ln>
        </p:spPr>
      </p:cxnSp>
      <p:cxnSp>
        <p:nvCxnSpPr>
          <p:cNvPr id="140" name="Google Shape;140;g1e84bdf5434_0_24"/>
          <p:cNvCxnSpPr/>
          <p:nvPr/>
        </p:nvCxnSpPr>
        <p:spPr>
          <a:xfrm flipH="1">
            <a:off x="7311100" y="4633775"/>
            <a:ext cx="350100" cy="669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304</Words>
  <PresentationFormat>Affichage à l'écran (4:3)</PresentationFormat>
  <Paragraphs>81</Paragraphs>
  <Slides>36</Slides>
  <Notes>36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Calibri</vt:lpstr>
      <vt:lpstr>Roboto</vt:lpstr>
      <vt:lpstr>Thème Office</vt:lpstr>
      <vt:lpstr>TP0: Git hub</vt:lpstr>
      <vt:lpstr>Plan</vt:lpstr>
      <vt:lpstr>C’est quoi Git</vt:lpstr>
      <vt:lpstr>Comment utiliser?</vt:lpstr>
      <vt:lpstr>installer Git pour windows</vt:lpstr>
      <vt:lpstr>Git </vt:lpstr>
      <vt:lpstr>Partager ton projet</vt:lpstr>
      <vt:lpstr>Diapositive 8</vt:lpstr>
      <vt:lpstr>Diapositive 9</vt:lpstr>
      <vt:lpstr>Diapositive 10</vt:lpstr>
      <vt:lpstr>Git crée un répertoire </vt:lpstr>
      <vt:lpstr>consultation du contenu du git local</vt:lpstr>
      <vt:lpstr>Diapositive 13</vt:lpstr>
      <vt:lpstr>Remarque </vt:lpstr>
      <vt:lpstr>Gitignore</vt:lpstr>
      <vt:lpstr>Maintenant: sauvegarder dans git?</vt:lpstr>
      <vt:lpstr>Maintenant: sauvegarder dans git?</vt:lpstr>
      <vt:lpstr>décider quoi mettre en backup</vt:lpstr>
      <vt:lpstr>modification de la source</vt:lpstr>
      <vt:lpstr>un nouveau commit!</vt:lpstr>
      <vt:lpstr>un nouveau commit</vt:lpstr>
      <vt:lpstr>historique de commits</vt:lpstr>
      <vt:lpstr>historique de commit</vt:lpstr>
      <vt:lpstr>créer un backup sur cloud </vt:lpstr>
      <vt:lpstr>github repositry</vt:lpstr>
      <vt:lpstr>se connecter au repository du cloud depuis Eclipse</vt:lpstr>
      <vt:lpstr>se connecter au repository du cloud depuis Eclipse</vt:lpstr>
      <vt:lpstr>URI configuré</vt:lpstr>
      <vt:lpstr>Diapositive 29</vt:lpstr>
      <vt:lpstr>Diapositive 30</vt:lpstr>
      <vt:lpstr>Diapositive 31</vt:lpstr>
      <vt:lpstr>Diapositive 32</vt:lpstr>
      <vt:lpstr>Diapositive 33</vt:lpstr>
      <vt:lpstr>How to fix 'Can't connect to any URI:</vt:lpstr>
      <vt:lpstr>check in github now:</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TP0: Git hub</dc:title>
  <dc:creator>HIGH TECH</dc:creator>
  <cp:lastModifiedBy>HIGH TECH</cp:lastModifiedBy>
  <cp:revision>2</cp:revision>
  <dcterms:created xsi:type="dcterms:W3CDTF">2023-09-21T16:54:42Z</dcterms:created>
  <dcterms:modified xsi:type="dcterms:W3CDTF">2023-10-14T16:18:46Z</dcterms:modified>
</cp:coreProperties>
</file>