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325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6C581-EFE1-4224-9BC2-05EC6B3781BB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DD14-7C97-4825-997B-DEEC3B416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CB69-DCCE-4C21-AF0D-A2E426A3FCDB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D2EF-DE53-438F-BC59-1E168BD9D976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2F22-1551-4B7B-89F5-1FFC23753C98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7B73-3F32-481D-B215-E9DE9A0345F6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E779-946D-428F-9CDC-79EECABE2625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A8D-56EA-4426-9639-F07DED0C285F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D146-F437-4B28-92B8-BB3340D5965E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2E6-2C92-4079-BD63-8437A6009FB0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8DAB-140A-42B8-9FD3-A7391277BAAE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A83B-D75D-45EE-B2BB-77E599930B30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7BD5-2247-44B7-A1BE-3514AD442CBC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D6D9-FC50-4DB8-9E89-7D99B9D37B99}" type="datetime1">
              <a:rPr lang="fr-FR" smtClean="0"/>
              <a:pPr/>
              <a:t>20/11/2023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rmm.fr/~pvalicov/Teaching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Structures de données et Généricité (où paramétrage)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Rappel et +</a:t>
            </a:r>
          </a:p>
          <a:p>
            <a:r>
              <a:rPr lang="en-US" dirty="0">
                <a:hlinkClick r:id="rId2"/>
              </a:rPr>
              <a:t>https://www.lirmm.fr/~pvalicov/Teaching.html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Généricité &amp; héritage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5857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677338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643182"/>
            <a:ext cx="5486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214686"/>
            <a:ext cx="5953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572008"/>
            <a:ext cx="80502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Généricité &amp; héritage &amp; restriction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9853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en angle 6"/>
          <p:cNvCxnSpPr/>
          <p:nvPr/>
        </p:nvCxnSpPr>
        <p:spPr>
          <a:xfrm>
            <a:off x="3357554" y="1428736"/>
            <a:ext cx="2071702" cy="1214446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71670" y="1357298"/>
            <a:ext cx="121444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28212" y="2428868"/>
            <a:ext cx="2601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 doit être une sous-classe (ou une implémentation de l’interface) de </a:t>
            </a:r>
            <a:r>
              <a:rPr lang="fr-FR" dirty="0" err="1"/>
              <a:t>Vehicule</a:t>
            </a: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2714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143380"/>
            <a:ext cx="57864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Méthodes Génériques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6200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500306"/>
            <a:ext cx="6210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rot="5400000">
            <a:off x="4643438" y="2285992"/>
            <a:ext cx="64294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>
            <a:off x="1714480" y="2357430"/>
            <a:ext cx="64294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>
            <a:off x="1893075" y="3536157"/>
            <a:ext cx="42862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3607587" y="3536157"/>
            <a:ext cx="42862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5607851" y="3464719"/>
            <a:ext cx="42862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3464711" y="2464587"/>
            <a:ext cx="42862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>
            <a:off x="2500298" y="3000372"/>
            <a:ext cx="85725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857224" y="4286256"/>
            <a:ext cx="64294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285852" y="4500570"/>
            <a:ext cx="71438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Généricité: pousser aux max: Joker!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048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5979957" cy="103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071810"/>
            <a:ext cx="5238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vers le bas 7"/>
          <p:cNvSpPr/>
          <p:nvPr/>
        </p:nvSpPr>
        <p:spPr>
          <a:xfrm>
            <a:off x="5715008" y="3643314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143380"/>
            <a:ext cx="5429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vers le bas 9"/>
          <p:cNvSpPr/>
          <p:nvPr/>
        </p:nvSpPr>
        <p:spPr>
          <a:xfrm>
            <a:off x="5643570" y="471488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143512"/>
            <a:ext cx="5610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class </a:t>
            </a:r>
            <a:r>
              <a:rPr lang="en-US" dirty="0" err="1"/>
              <a:t>vs</a:t>
            </a:r>
            <a:r>
              <a:rPr lang="en-US" dirty="0"/>
              <a:t> Joker?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0249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Généricité: Joker pour résoudre problème de Object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640" y="2659712"/>
            <a:ext cx="42862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326" y="3731282"/>
            <a:ext cx="63070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946" y="1945332"/>
            <a:ext cx="3065201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rot="5400000">
            <a:off x="4469441" y="2266803"/>
            <a:ext cx="571504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004698" y="4945728"/>
            <a:ext cx="785818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015564" cy="37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Joker restreint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522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6648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rot="10800000" flipV="1">
            <a:off x="5286380" y="1214422"/>
            <a:ext cx="1500198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286124"/>
            <a:ext cx="5857916" cy="331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droit avec flèche 10"/>
          <p:cNvCxnSpPr/>
          <p:nvPr/>
        </p:nvCxnSpPr>
        <p:spPr>
          <a:xfrm rot="10800000" flipV="1">
            <a:off x="6429388" y="3286124"/>
            <a:ext cx="571504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500298" y="3929066"/>
            <a:ext cx="1071570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929058" y="5500702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Joker restreint (avec super)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32289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4"/>
            <a:ext cx="55149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èche vers le bas 6"/>
          <p:cNvSpPr/>
          <p:nvPr/>
        </p:nvSpPr>
        <p:spPr>
          <a:xfrm>
            <a:off x="4929190" y="157161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571744"/>
            <a:ext cx="5048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786322"/>
            <a:ext cx="5381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Tableaux ou </a:t>
            </a:r>
            <a:r>
              <a:rPr lang="fr-FR" dirty="0" err="1"/>
              <a:t>ArrayList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6019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00372"/>
            <a:ext cx="6477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71942"/>
            <a:ext cx="6029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rot="10800000" flipV="1">
            <a:off x="3214678" y="3857628"/>
            <a:ext cx="428628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6200000" flipH="1">
            <a:off x="892943" y="2607463"/>
            <a:ext cx="1652598" cy="1581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èche droite 12"/>
          <p:cNvSpPr/>
          <p:nvPr/>
        </p:nvSpPr>
        <p:spPr>
          <a:xfrm>
            <a:off x="1928794" y="5143512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286388"/>
            <a:ext cx="3124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Connecteur droit avec flèche 15"/>
          <p:cNvCxnSpPr/>
          <p:nvPr/>
        </p:nvCxnSpPr>
        <p:spPr>
          <a:xfrm rot="16200000" flipV="1">
            <a:off x="6893735" y="3821909"/>
            <a:ext cx="357190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95DAC3-9B35-02F7-6008-47310647863E}"/>
              </a:ext>
            </a:extLst>
          </p:cNvPr>
          <p:cNvSpPr txBox="1"/>
          <p:nvPr/>
        </p:nvSpPr>
        <p:spPr>
          <a:xfrm>
            <a:off x="6553192" y="1500174"/>
            <a:ext cx="223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Version 2023-03</a:t>
            </a:r>
          </a:p>
          <a:p>
            <a:r>
              <a:rPr lang="en-GB" dirty="0"/>
              <a:t>Does no more allow it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932AF6-DB33-631D-E4B0-69CAD1A1214C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27584" y="1772816"/>
            <a:ext cx="5725608" cy="50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ce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4000" b="1" dirty="0"/>
              <a:t>Motivation</a:t>
            </a:r>
            <a:r>
              <a:rPr lang="fr-FR" sz="4000" dirty="0"/>
              <a:t> de la généricité : plus de </a:t>
            </a:r>
            <a:r>
              <a:rPr lang="fr-FR" sz="4000" b="1" dirty="0"/>
              <a:t>flexibilité</a:t>
            </a:r>
            <a:r>
              <a:rPr lang="fr-FR" sz="4000" dirty="0"/>
              <a:t> et optimisation du codage</a:t>
            </a:r>
          </a:p>
          <a:p>
            <a:pPr marL="514350" indent="-514350">
              <a:buFont typeface="+mj-lt"/>
              <a:buAutoNum type="arabicPeriod"/>
            </a:pPr>
            <a:endParaRPr lang="fr-FR" sz="4000" dirty="0"/>
          </a:p>
          <a:p>
            <a:pPr marL="514350" lvl="0" indent="-514350">
              <a:buFont typeface="+mj-lt"/>
              <a:buAutoNum type="arabicPeriod"/>
            </a:pPr>
            <a:r>
              <a:rPr lang="fr-FR" sz="4000" b="1" dirty="0"/>
              <a:t>Exemples fameux </a:t>
            </a:r>
            <a:r>
              <a:rPr lang="fr-FR" sz="4000" dirty="0"/>
              <a:t>de généricité : </a:t>
            </a:r>
            <a:r>
              <a:rPr lang="fr-FR" sz="4000" dirty="0" err="1"/>
              <a:t>ArrayList</a:t>
            </a:r>
            <a:r>
              <a:rPr lang="fr-FR" sz="4000" dirty="0"/>
              <a:t>, </a:t>
            </a:r>
            <a:r>
              <a:rPr lang="fr-FR" sz="4000" dirty="0" err="1"/>
              <a:t>paraméterer</a:t>
            </a:r>
            <a:r>
              <a:rPr lang="fr-FR" sz="4000" dirty="0"/>
              <a:t> </a:t>
            </a:r>
            <a:r>
              <a:rPr lang="fr-FR" sz="4000" dirty="0" err="1"/>
              <a:t>AraryList</a:t>
            </a:r>
            <a:r>
              <a:rPr lang="fr-FR" sz="4000" dirty="0"/>
              <a:t> (éviter des erreurs à l’exécution), exemple de </a:t>
            </a:r>
            <a:r>
              <a:rPr lang="fr-FR" sz="4000" dirty="0" err="1"/>
              <a:t>ArrayList</a:t>
            </a:r>
            <a:r>
              <a:rPr lang="fr-FR" sz="4000" dirty="0"/>
              <a:t>&lt;</a:t>
            </a:r>
            <a:r>
              <a:rPr lang="fr-FR" sz="4000" dirty="0" err="1"/>
              <a:t>Integer</a:t>
            </a:r>
            <a:r>
              <a:rPr lang="fr-FR" sz="4000" dirty="0"/>
              <a:t>&gt;, Syntaxe de déclaration, syntaxe du constructeur</a:t>
            </a:r>
          </a:p>
          <a:p>
            <a:pPr marL="514350" lvl="0" indent="-514350">
              <a:buFont typeface="+mj-lt"/>
              <a:buAutoNum type="arabicPeriod"/>
            </a:pPr>
            <a:endParaRPr lang="fr-FR" sz="4000" dirty="0"/>
          </a:p>
          <a:p>
            <a:pPr marL="514350" lvl="0" indent="-514350">
              <a:buFont typeface="+mj-lt"/>
              <a:buAutoNum type="arabicPeriod"/>
            </a:pPr>
            <a:r>
              <a:rPr lang="fr-FR" sz="4000" b="1" dirty="0"/>
              <a:t>Compilation</a:t>
            </a:r>
            <a:r>
              <a:rPr lang="fr-FR" sz="4000" dirty="0"/>
              <a:t> de la classe générique et </a:t>
            </a:r>
            <a:r>
              <a:rPr lang="fr-FR" sz="4000" b="1" dirty="0"/>
              <a:t>effacement du paramètre</a:t>
            </a:r>
          </a:p>
          <a:p>
            <a:pPr marL="514350" lvl="0" indent="-514350">
              <a:buFont typeface="+mj-lt"/>
              <a:buAutoNum type="arabicPeriod"/>
            </a:pPr>
            <a:endParaRPr lang="fr-FR" sz="4000" b="1" dirty="0"/>
          </a:p>
          <a:p>
            <a:pPr marL="514350" lvl="0" indent="-514350">
              <a:buFont typeface="+mj-lt"/>
              <a:buAutoNum type="arabicPeriod"/>
            </a:pPr>
            <a:r>
              <a:rPr lang="fr-FR" sz="4000" dirty="0"/>
              <a:t>Généricité </a:t>
            </a:r>
            <a:r>
              <a:rPr lang="fr-FR" sz="4000" b="1" dirty="0"/>
              <a:t>multiple</a:t>
            </a:r>
            <a:r>
              <a:rPr lang="fr-FR" sz="4000" dirty="0"/>
              <a:t> et généricité </a:t>
            </a:r>
            <a:r>
              <a:rPr lang="fr-FR" sz="4000" b="1" dirty="0"/>
              <a:t>imbriquée</a:t>
            </a:r>
          </a:p>
          <a:p>
            <a:pPr marL="514350" lvl="0" indent="-514350">
              <a:buFont typeface="+mj-lt"/>
              <a:buAutoNum type="arabicPeriod"/>
            </a:pPr>
            <a:endParaRPr lang="fr-FR" sz="4000" b="1" dirty="0"/>
          </a:p>
          <a:p>
            <a:pPr marL="514350" lvl="0" indent="-514350">
              <a:buFont typeface="+mj-lt"/>
              <a:buAutoNum type="arabicPeriod"/>
            </a:pPr>
            <a:r>
              <a:rPr lang="fr-FR" sz="4000" b="1" dirty="0"/>
              <a:t>Généricité et héritage</a:t>
            </a:r>
            <a:r>
              <a:rPr lang="fr-FR" sz="4000" dirty="0"/>
              <a:t> : usage fausse de la classe Object, usage de sous classe comme paramètre, </a:t>
            </a:r>
            <a:r>
              <a:rPr lang="fr-FR" sz="4000" b="1" dirty="0"/>
              <a:t>Joker</a:t>
            </a:r>
            <a:r>
              <a:rPr lang="fr-FR" sz="4000" dirty="0"/>
              <a:t> (usage de classe inconnu comme paramètre), </a:t>
            </a:r>
            <a:r>
              <a:rPr lang="fr-FR" sz="4000" b="1" dirty="0"/>
              <a:t>Joker restreint </a:t>
            </a:r>
            <a:r>
              <a:rPr lang="fr-FR" sz="4000" dirty="0"/>
              <a:t>(sous classe)</a:t>
            </a:r>
          </a:p>
          <a:p>
            <a:pPr marL="514350" lvl="0" indent="-514350">
              <a:buFont typeface="+mj-lt"/>
              <a:buAutoNum type="arabicPeriod"/>
            </a:pPr>
            <a:endParaRPr lang="fr-FR" sz="4000" dirty="0"/>
          </a:p>
          <a:p>
            <a:pPr marL="514350" lvl="0" indent="-514350">
              <a:buFont typeface="+mj-lt"/>
              <a:buAutoNum type="arabicPeriod"/>
            </a:pPr>
            <a:r>
              <a:rPr lang="fr-FR" sz="4000" dirty="0"/>
              <a:t>Tableau et </a:t>
            </a:r>
            <a:r>
              <a:rPr lang="fr-FR" sz="4000" dirty="0" err="1"/>
              <a:t>ArrayList</a:t>
            </a:r>
            <a:r>
              <a:rPr lang="fr-FR" sz="4000" dirty="0"/>
              <a:t> : favoriser les erreurs de compilation au lieu de ceux d’exécution</a:t>
            </a:r>
          </a:p>
          <a:p>
            <a:pPr marL="514350" lvl="0" indent="-514350">
              <a:buFont typeface="+mj-lt"/>
              <a:buAutoNum type="arabicPeriod"/>
            </a:pPr>
            <a:endParaRPr lang="fr-FR" sz="4000" dirty="0"/>
          </a:p>
          <a:p>
            <a:pPr marL="514350" lvl="0" indent="-514350">
              <a:buFont typeface="+mj-lt"/>
              <a:buAutoNum type="arabicPeriod"/>
            </a:pPr>
            <a:r>
              <a:rPr lang="fr-FR" sz="4000" dirty="0"/>
              <a:t>Vision plus général ou les </a:t>
            </a:r>
            <a:r>
              <a:rPr lang="fr-FR" sz="4000" b="1" dirty="0"/>
              <a:t>collections</a:t>
            </a:r>
            <a:r>
              <a:rPr lang="fr-FR" sz="4000" dirty="0"/>
              <a:t> : hiérarchie des collections, interface Collection paramétrée, les </a:t>
            </a:r>
            <a:r>
              <a:rPr lang="fr-FR" sz="4000" dirty="0" err="1"/>
              <a:t>itérateurs</a:t>
            </a:r>
            <a:r>
              <a:rPr lang="fr-FR" sz="4000" dirty="0"/>
              <a:t>, interface Set, List, class </a:t>
            </a:r>
            <a:r>
              <a:rPr lang="fr-FR" sz="4000" dirty="0" err="1"/>
              <a:t>Stack</a:t>
            </a:r>
            <a:r>
              <a:rPr lang="fr-FR" sz="4000" dirty="0"/>
              <a:t>, interface Queue, interface Comparable et </a:t>
            </a:r>
            <a:r>
              <a:rPr lang="fr-FR" sz="4000" dirty="0" err="1"/>
              <a:t>Comparator</a:t>
            </a:r>
            <a:r>
              <a:rPr lang="fr-FR" sz="4000" dirty="0"/>
              <a:t>, Class Collections, interface Stream, </a:t>
            </a:r>
            <a:r>
              <a:rPr lang="fr-FR" sz="4000" dirty="0" err="1"/>
              <a:t>Map</a:t>
            </a:r>
            <a:r>
              <a:rPr lang="fr-FR" sz="4000" dirty="0"/>
              <a:t>,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Collections Java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7816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29066"/>
            <a:ext cx="47720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D0E611-3A96-7154-8E87-831AC547BFE9}"/>
              </a:ext>
            </a:extLst>
          </p:cNvPr>
          <p:cNvSpPr txBox="1"/>
          <p:nvPr/>
        </p:nvSpPr>
        <p:spPr>
          <a:xfrm>
            <a:off x="6372200" y="1124744"/>
            <a:ext cx="2557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/>
              <a:t>Indexer par différent type de valeurs (non pas seulement des entiers)</a:t>
            </a:r>
          </a:p>
          <a:p>
            <a:pPr marL="342900" indent="-342900">
              <a:buAutoNum type="arabicParenR"/>
            </a:pPr>
            <a:r>
              <a:rPr lang="fr-FR" dirty="0"/>
              <a:t>ces indexes sont dits des clés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1BAD9D-72A9-4798-A0DD-A5ECBCBAD1F4}"/>
              </a:ext>
            </a:extLst>
          </p:cNvPr>
          <p:cNvCxnSpPr>
            <a:cxnSpLocks/>
          </p:cNvCxnSpPr>
          <p:nvPr/>
        </p:nvCxnSpPr>
        <p:spPr>
          <a:xfrm flipH="1">
            <a:off x="2483768" y="1628800"/>
            <a:ext cx="3888432" cy="10081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357166"/>
            <a:ext cx="7926626" cy="55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7148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Itérateur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42100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 rot="10800000">
            <a:off x="3714744" y="1857364"/>
            <a:ext cx="107157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0800000">
            <a:off x="3500430" y="2786058"/>
            <a:ext cx="107157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31468"/>
            <a:ext cx="62198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Itération sur les collections : For dans la collection et concurrence d’accès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64579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vers le bas 5"/>
          <p:cNvSpPr/>
          <p:nvPr/>
        </p:nvSpPr>
        <p:spPr>
          <a:xfrm>
            <a:off x="4211960" y="2852936"/>
            <a:ext cx="28575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63912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805264"/>
            <a:ext cx="6067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Itération : l’interface </a:t>
            </a:r>
            <a:r>
              <a:rPr lang="fr-FR" dirty="0" err="1"/>
              <a:t>java.util.Iterator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6267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53054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357826"/>
            <a:ext cx="5829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Ecrire son propre </a:t>
            </a:r>
            <a:r>
              <a:rPr lang="fr-FR" dirty="0" err="1"/>
              <a:t>itérateur</a:t>
            </a:r>
            <a:r>
              <a:rPr lang="fr-FR" dirty="0"/>
              <a:t> : exemple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3530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028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3048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571612"/>
            <a:ext cx="3190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286388"/>
            <a:ext cx="316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vers le bas 9"/>
          <p:cNvSpPr/>
          <p:nvPr/>
        </p:nvSpPr>
        <p:spPr>
          <a:xfrm>
            <a:off x="4000496" y="2500306"/>
            <a:ext cx="285752" cy="2857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643314"/>
            <a:ext cx="3114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Itération et suppression des éléments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4591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5772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929066"/>
            <a:ext cx="6524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Inteface</a:t>
            </a:r>
            <a:r>
              <a:rPr lang="fr-FR" dirty="0"/>
              <a:t> Set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64293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429000"/>
            <a:ext cx="5448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072206"/>
            <a:ext cx="5381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Inteface</a:t>
            </a:r>
            <a:r>
              <a:rPr lang="fr-FR" dirty="0"/>
              <a:t> Set: Exemple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957388"/>
            <a:ext cx="5076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29061"/>
            <a:ext cx="32670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Motivation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285720" y="1214422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Je veux une liste de </a:t>
            </a:r>
            <a:r>
              <a:rPr lang="fr-FR" b="1" dirty="0" err="1"/>
              <a:t>int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143636" y="1214422"/>
            <a:ext cx="261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Je veux une liste de char?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238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76917"/>
            <a:ext cx="3267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643570" y="1804800"/>
            <a:ext cx="71438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215074" y="2786058"/>
            <a:ext cx="178595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>
            <a:stCxn id="1028" idx="2"/>
          </p:cNvCxnSpPr>
          <p:nvPr/>
        </p:nvCxnSpPr>
        <p:spPr>
          <a:xfrm rot="5400000">
            <a:off x="5843848" y="3781689"/>
            <a:ext cx="947231" cy="134778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57224" y="3929066"/>
            <a:ext cx="1357322" cy="1285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57488" y="3714752"/>
            <a:ext cx="71438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643306" y="5500702"/>
            <a:ext cx="71438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5143512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6143636" y="5429264"/>
            <a:ext cx="285752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4786314" y="5429264"/>
            <a:ext cx="92869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7" grpId="0" animBg="1"/>
      <p:bldP spid="21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List&lt;E&gt;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60007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List&lt;E&gt;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1847850"/>
            <a:ext cx="55530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Itération sur List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429000"/>
            <a:ext cx="55530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classe </a:t>
            </a:r>
            <a:r>
              <a:rPr lang="fr-FR" dirty="0" err="1"/>
              <a:t>Stack</a:t>
            </a:r>
            <a:r>
              <a:rPr lang="fr-FR" dirty="0"/>
              <a:t> - exemple de conception erronée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54768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Interface Queue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5"/>
            <a:ext cx="6286544" cy="16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357562"/>
            <a:ext cx="5876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6800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Interface Queue : exemple avec </a:t>
            </a:r>
            <a:r>
              <a:rPr lang="fr-FR" dirty="0" err="1"/>
              <a:t>PriorityQueue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95463"/>
            <a:ext cx="5638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500702"/>
            <a:ext cx="5962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PriorityQueue</a:t>
            </a:r>
            <a:r>
              <a:rPr lang="fr-FR" dirty="0"/>
              <a:t> : ordonné = </a:t>
            </a:r>
            <a:r>
              <a:rPr lang="fr-FR" i="1" dirty="0"/>
              <a:t≯</a:t>
            </a:r>
            <a:r>
              <a:rPr lang="fr-FR" dirty="0"/>
              <a:t>= trié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71675"/>
            <a:ext cx="61912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5857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 ordonner les objets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59817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6143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d’interface : </a:t>
            </a:r>
            <a:r>
              <a:rPr lang="fr-FR" dirty="0" err="1"/>
              <a:t>java.lang.Comparable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496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14818"/>
            <a:ext cx="60769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Exemple: imposer un ordre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38511"/>
            <a:ext cx="3352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32099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3857620" y="2071678"/>
            <a:ext cx="1428760" cy="1588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357562"/>
            <a:ext cx="34861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500694" y="3357562"/>
            <a:ext cx="264320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de la classe générique: </a:t>
            </a:r>
            <a:r>
              <a:rPr lang="fr-FR" b="1" dirty="0" err="1"/>
              <a:t>ArrayList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2153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5867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000372"/>
            <a:ext cx="3500462" cy="218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857892"/>
            <a:ext cx="6153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droite 9"/>
          <p:cNvSpPr/>
          <p:nvPr/>
        </p:nvSpPr>
        <p:spPr>
          <a:xfrm>
            <a:off x="928662" y="6000768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</a:t>
            </a:r>
            <a:r>
              <a:rPr lang="fr-FR" dirty="0" err="1"/>
              <a:t>Comparator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606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14686"/>
            <a:ext cx="6610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5543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2575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85992"/>
            <a:ext cx="3562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86190"/>
            <a:ext cx="3581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4457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357298"/>
            <a:ext cx="3076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lèche vers le bas 11"/>
          <p:cNvSpPr/>
          <p:nvPr/>
        </p:nvSpPr>
        <p:spPr>
          <a:xfrm rot="19228240">
            <a:off x="5544532" y="1693165"/>
            <a:ext cx="204683" cy="616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3316886">
            <a:off x="3600588" y="2630194"/>
            <a:ext cx="2562603" cy="296276"/>
          </a:xfrm>
          <a:prstGeom prst="rightArrow">
            <a:avLst>
              <a:gd name="adj1" fmla="val 14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Comparator</a:t>
            </a:r>
            <a:r>
              <a:rPr lang="fr-FR" dirty="0"/>
              <a:t> et Comparable - remarques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5734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5400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14620"/>
            <a:ext cx="5991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933056"/>
            <a:ext cx="69246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572140"/>
            <a:ext cx="5972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Algorithmes sur les collections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5610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00240"/>
            <a:ext cx="5867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715016"/>
            <a:ext cx="5391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Traiter les collections : </a:t>
            </a:r>
            <a:br>
              <a:rPr lang="fr-FR" dirty="0"/>
            </a:br>
            <a:r>
              <a:rPr lang="fr-FR" dirty="0"/>
              <a:t>l’interface Stream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5429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5524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000372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786190"/>
            <a:ext cx="6172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786322"/>
            <a:ext cx="5210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Traiter les collections : </a:t>
            </a:r>
            <a:br>
              <a:rPr lang="fr-FR" dirty="0"/>
            </a:br>
            <a:r>
              <a:rPr lang="fr-FR" dirty="0"/>
              <a:t>l’interface Stream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6143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6324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èche vers le bas 6"/>
          <p:cNvSpPr/>
          <p:nvPr/>
        </p:nvSpPr>
        <p:spPr>
          <a:xfrm>
            <a:off x="3714744" y="3857628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429132"/>
            <a:ext cx="3324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714884"/>
            <a:ext cx="62674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6143644"/>
            <a:ext cx="5657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500298" y="6143644"/>
            <a:ext cx="150019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Interface </a:t>
            </a:r>
            <a:r>
              <a:rPr lang="fr-FR" dirty="0" err="1"/>
              <a:t>java.util.Map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6829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5943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429264"/>
            <a:ext cx="5724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Interface </a:t>
            </a:r>
            <a:r>
              <a:rPr lang="fr-FR" dirty="0" err="1"/>
              <a:t>Map</a:t>
            </a:r>
            <a:r>
              <a:rPr lang="fr-FR" dirty="0"/>
              <a:t>&lt;K,V&gt;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133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63817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</a:t>
            </a:r>
            <a:r>
              <a:rPr lang="fr-FR" dirty="0" err="1"/>
              <a:t>Map</a:t>
            </a:r>
            <a:r>
              <a:rPr lang="fr-FR" dirty="0"/>
              <a:t>&lt;K,V&gt;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752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57628"/>
            <a:ext cx="5019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</a:t>
            </a:r>
            <a:r>
              <a:rPr lang="fr-FR" dirty="0" err="1"/>
              <a:t>Map</a:t>
            </a:r>
            <a:r>
              <a:rPr lang="fr-FR" dirty="0"/>
              <a:t>&lt;K,V&gt;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6191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3262313"/>
            <a:ext cx="2638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857628"/>
            <a:ext cx="6219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143512"/>
            <a:ext cx="6257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6143644"/>
            <a:ext cx="5848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de la classe générique: </a:t>
            </a:r>
            <a:r>
              <a:rPr lang="fr-FR" b="1" dirty="0" err="1"/>
              <a:t>ArrayList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8582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71538" y="1857364"/>
            <a:ext cx="92869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4282" y="2428868"/>
            <a:ext cx="307183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14686"/>
            <a:ext cx="7073684" cy="60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>
            <a:stCxn id="2051" idx="0"/>
          </p:cNvCxnSpPr>
          <p:nvPr/>
        </p:nvCxnSpPr>
        <p:spPr>
          <a:xfrm rot="16200000" flipV="1">
            <a:off x="4233000" y="1910612"/>
            <a:ext cx="857256" cy="17508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86322"/>
            <a:ext cx="5876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214414" y="5500702"/>
            <a:ext cx="350046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Généricité par le programmeur:</a:t>
            </a:r>
            <a:br>
              <a:rPr lang="fr-FR" sz="3600" dirty="0"/>
            </a:br>
            <a:r>
              <a:rPr lang="fr-FR" sz="3600" b="1" dirty="0">
                <a:solidFill>
                  <a:srgbClr val="FF0000"/>
                </a:solidFill>
              </a:rPr>
              <a:t>class générique </a:t>
            </a:r>
            <a:r>
              <a:rPr lang="fr-FR" sz="3600" dirty="0"/>
              <a:t>et </a:t>
            </a:r>
            <a:r>
              <a:rPr lang="fr-FR" sz="3600" b="1" dirty="0">
                <a:solidFill>
                  <a:srgbClr val="0070C0"/>
                </a:solidFill>
              </a:rPr>
              <a:t>interface générique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5305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964" y="2702650"/>
            <a:ext cx="5419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890" y="3059840"/>
            <a:ext cx="2628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3228" y="3131278"/>
            <a:ext cx="38576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89040"/>
            <a:ext cx="362981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Généricité: exemple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2000264" cy="209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3724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95736" y="4293096"/>
            <a:ext cx="357190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5715008" y="4429132"/>
            <a:ext cx="2000264" cy="857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286644" y="5357826"/>
            <a:ext cx="1857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Constructeur</a:t>
            </a:r>
          </a:p>
          <a:p>
            <a:r>
              <a:rPr lang="fr-FR" b="1" dirty="0"/>
              <a:t>Box&lt;&gt;() sans la classe paramètre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869160"/>
            <a:ext cx="3845867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cteur droit avec flèche 13"/>
          <p:cNvCxnSpPr/>
          <p:nvPr/>
        </p:nvCxnSpPr>
        <p:spPr>
          <a:xfrm flipH="1">
            <a:off x="2555776" y="1988840"/>
            <a:ext cx="2016224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Généricité: Comment ça marche?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071834" cy="200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14554"/>
            <a:ext cx="1085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71611"/>
            <a:ext cx="2557464" cy="197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6238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071942"/>
            <a:ext cx="5781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786322"/>
            <a:ext cx="574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>
            <a:off x="6143636" y="5072074"/>
            <a:ext cx="50006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Généricité </a:t>
            </a:r>
            <a:r>
              <a:rPr lang="fr-FR" b="1" dirty="0">
                <a:solidFill>
                  <a:srgbClr val="0070C0"/>
                </a:solidFill>
              </a:rPr>
              <a:t>multiple</a:t>
            </a:r>
            <a:r>
              <a:rPr lang="fr-FR" dirty="0"/>
              <a:t>/</a:t>
            </a:r>
            <a:r>
              <a:rPr lang="fr-FR" dirty="0">
                <a:solidFill>
                  <a:srgbClr val="FF0000"/>
                </a:solidFill>
              </a:rPr>
              <a:t>imbrication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0289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152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èche droite 6"/>
          <p:cNvSpPr/>
          <p:nvPr/>
        </p:nvSpPr>
        <p:spPr>
          <a:xfrm>
            <a:off x="3571868" y="2428868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143512"/>
            <a:ext cx="61817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vers le bas 8"/>
          <p:cNvSpPr/>
          <p:nvPr/>
        </p:nvSpPr>
        <p:spPr>
          <a:xfrm>
            <a:off x="3357554" y="4929198"/>
            <a:ext cx="285752" cy="21431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flipH="1">
            <a:off x="2428860" y="4714884"/>
            <a:ext cx="295276" cy="438152"/>
          </a:xfrm>
          <a:prstGeom prst="downArrow">
            <a:avLst>
              <a:gd name="adj1" fmla="val 50000"/>
              <a:gd name="adj2" fmla="val 561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521</Words>
  <Application>Microsoft Office PowerPoint</Application>
  <PresentationFormat>On-screen Show (4:3)</PresentationFormat>
  <Paragraphs>120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Thème Office</vt:lpstr>
      <vt:lpstr>Structures de données et Généricité (où paramétrage)</vt:lpstr>
      <vt:lpstr>Plan de ce cours</vt:lpstr>
      <vt:lpstr>Motivation </vt:lpstr>
      <vt:lpstr>Exemple de la classe générique: ArrayList</vt:lpstr>
      <vt:lpstr>Exemple de la classe générique: ArrayList</vt:lpstr>
      <vt:lpstr>Généricité par le programmeur: class générique et interface générique </vt:lpstr>
      <vt:lpstr>Généricité: exemple</vt:lpstr>
      <vt:lpstr>Généricité: Comment ça marche?</vt:lpstr>
      <vt:lpstr>Généricité multiple/imbrication</vt:lpstr>
      <vt:lpstr>Généricité &amp; héritage</vt:lpstr>
      <vt:lpstr>Généricité &amp; héritage &amp; restriction</vt:lpstr>
      <vt:lpstr>Méthodes Génériques</vt:lpstr>
      <vt:lpstr>Généricité: pousser aux max: Joker!</vt:lpstr>
      <vt:lpstr>Object class vs Joker?</vt:lpstr>
      <vt:lpstr>Généricité: Joker pour résoudre problème de Object</vt:lpstr>
      <vt:lpstr>Attention </vt:lpstr>
      <vt:lpstr>Joker restreint</vt:lpstr>
      <vt:lpstr>Joker restreint (avec super)</vt:lpstr>
      <vt:lpstr>Tableaux ou ArrayList?</vt:lpstr>
      <vt:lpstr>Collections Java</vt:lpstr>
      <vt:lpstr>PowerPoint Presentation</vt:lpstr>
      <vt:lpstr>PowerPoint Presentation</vt:lpstr>
      <vt:lpstr>Itérateur</vt:lpstr>
      <vt:lpstr>Itération sur les collections : For dans la collection et concurrence d’accès</vt:lpstr>
      <vt:lpstr>Itération : l’interface java.util.Iterator  </vt:lpstr>
      <vt:lpstr>Ecrire son propre itérateur : exemple</vt:lpstr>
      <vt:lpstr>Itération et suppression des éléments  </vt:lpstr>
      <vt:lpstr>Inteface Set</vt:lpstr>
      <vt:lpstr>Inteface Set: Exemple</vt:lpstr>
      <vt:lpstr>Interface List&lt;E&gt;</vt:lpstr>
      <vt:lpstr>Interface List&lt;E&gt;</vt:lpstr>
      <vt:lpstr>Itération sur List</vt:lpstr>
      <vt:lpstr>La classe Stack - exemple de conception erronée  </vt:lpstr>
      <vt:lpstr>Interface Queue</vt:lpstr>
      <vt:lpstr>Interface Queue : exemple avec PriorityQueue  </vt:lpstr>
      <vt:lpstr>PriorityQueue : ordonné = ̸= trié  </vt:lpstr>
      <vt:lpstr>Comment ordonner les objets ?</vt:lpstr>
      <vt:lpstr>Exemple d’interface : java.lang.Comparable  </vt:lpstr>
      <vt:lpstr>Exemple: imposer un ordre</vt:lpstr>
      <vt:lpstr>Interface Comparator</vt:lpstr>
      <vt:lpstr>Exemple: </vt:lpstr>
      <vt:lpstr>Comparator et Comparable - remarques  </vt:lpstr>
      <vt:lpstr>Algorithmes sur les collections</vt:lpstr>
      <vt:lpstr>Traiter les collections :  l’interface Stream  </vt:lpstr>
      <vt:lpstr>Traiter les collections :  l’interface Stream</vt:lpstr>
      <vt:lpstr>Interface java.util.Map </vt:lpstr>
      <vt:lpstr>Interface Map&lt;K,V&gt;</vt:lpstr>
      <vt:lpstr>Interface Map&lt;K,V&gt;</vt:lpstr>
      <vt:lpstr>Interface Map&lt;K,V&gt;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OO Avancée Partie1:</dc:title>
  <dc:creator>kahloul laid</dc:creator>
  <cp:lastModifiedBy>PCatmane</cp:lastModifiedBy>
  <cp:revision>126</cp:revision>
  <dcterms:created xsi:type="dcterms:W3CDTF">2023-09-15T10:42:07Z</dcterms:created>
  <dcterms:modified xsi:type="dcterms:W3CDTF">2023-11-20T17:34:40Z</dcterms:modified>
</cp:coreProperties>
</file>